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9" r:id="rId4"/>
    <p:sldId id="260" r:id="rId5"/>
    <p:sldId id="265" r:id="rId6"/>
    <p:sldId id="262" r:id="rId7"/>
    <p:sldId id="277" r:id="rId8"/>
    <p:sldId id="263" r:id="rId9"/>
    <p:sldId id="264" r:id="rId10"/>
    <p:sldId id="261" r:id="rId11"/>
    <p:sldId id="266" r:id="rId12"/>
    <p:sldId id="268" r:id="rId13"/>
    <p:sldId id="267" r:id="rId14"/>
    <p:sldId id="269" r:id="rId15"/>
    <p:sldId id="270" r:id="rId16"/>
    <p:sldId id="275" r:id="rId17"/>
    <p:sldId id="276" r:id="rId18"/>
    <p:sldId id="271" r:id="rId19"/>
    <p:sldId id="279" r:id="rId20"/>
    <p:sldId id="274" r:id="rId21"/>
    <p:sldId id="278" r:id="rId22"/>
  </p:sldIdLst>
  <p:sldSz cx="9144000" cy="6858000" type="screen4x3"/>
  <p:notesSz cx="6735763" cy="9866313"/>
  <p:defaultTextStyle>
    <a:defPPr>
      <a:defRPr lang="de-DE"/>
    </a:defPPr>
    <a:lvl1pPr algn="l" rtl="0" fontAlgn="base">
      <a:spcBef>
        <a:spcPct val="0"/>
      </a:spcBef>
      <a:spcAft>
        <a:spcPct val="0"/>
      </a:spcAft>
      <a:defRPr kern="1200">
        <a:solidFill>
          <a:schemeClr val="tx1"/>
        </a:solidFill>
        <a:latin typeface="Futura Book" panose="02000504030000020003" pitchFamily="2" charset="0"/>
        <a:ea typeface="+mn-ea"/>
        <a:cs typeface="+mn-cs"/>
      </a:defRPr>
    </a:lvl1pPr>
    <a:lvl2pPr marL="457200" algn="l" rtl="0" fontAlgn="base">
      <a:spcBef>
        <a:spcPct val="0"/>
      </a:spcBef>
      <a:spcAft>
        <a:spcPct val="0"/>
      </a:spcAft>
      <a:defRPr kern="1200">
        <a:solidFill>
          <a:schemeClr val="tx1"/>
        </a:solidFill>
        <a:latin typeface="Futura Book" panose="02000504030000020003" pitchFamily="2" charset="0"/>
        <a:ea typeface="+mn-ea"/>
        <a:cs typeface="+mn-cs"/>
      </a:defRPr>
    </a:lvl2pPr>
    <a:lvl3pPr marL="914400" algn="l" rtl="0" fontAlgn="base">
      <a:spcBef>
        <a:spcPct val="0"/>
      </a:spcBef>
      <a:spcAft>
        <a:spcPct val="0"/>
      </a:spcAft>
      <a:defRPr kern="1200">
        <a:solidFill>
          <a:schemeClr val="tx1"/>
        </a:solidFill>
        <a:latin typeface="Futura Book" panose="02000504030000020003" pitchFamily="2" charset="0"/>
        <a:ea typeface="+mn-ea"/>
        <a:cs typeface="+mn-cs"/>
      </a:defRPr>
    </a:lvl3pPr>
    <a:lvl4pPr marL="1371600" algn="l" rtl="0" fontAlgn="base">
      <a:spcBef>
        <a:spcPct val="0"/>
      </a:spcBef>
      <a:spcAft>
        <a:spcPct val="0"/>
      </a:spcAft>
      <a:defRPr kern="1200">
        <a:solidFill>
          <a:schemeClr val="tx1"/>
        </a:solidFill>
        <a:latin typeface="Futura Book" panose="02000504030000020003" pitchFamily="2" charset="0"/>
        <a:ea typeface="+mn-ea"/>
        <a:cs typeface="+mn-cs"/>
      </a:defRPr>
    </a:lvl4pPr>
    <a:lvl5pPr marL="1828800" algn="l" rtl="0" fontAlgn="base">
      <a:spcBef>
        <a:spcPct val="0"/>
      </a:spcBef>
      <a:spcAft>
        <a:spcPct val="0"/>
      </a:spcAft>
      <a:defRPr kern="1200">
        <a:solidFill>
          <a:schemeClr val="tx1"/>
        </a:solidFill>
        <a:latin typeface="Futura Book" panose="02000504030000020003" pitchFamily="2" charset="0"/>
        <a:ea typeface="+mn-ea"/>
        <a:cs typeface="+mn-cs"/>
      </a:defRPr>
    </a:lvl5pPr>
    <a:lvl6pPr marL="2286000" algn="l" defTabSz="914400" rtl="0" eaLnBrk="1" latinLnBrk="0" hangingPunct="1">
      <a:defRPr kern="1200">
        <a:solidFill>
          <a:schemeClr val="tx1"/>
        </a:solidFill>
        <a:latin typeface="Futura Book" panose="02000504030000020003" pitchFamily="2" charset="0"/>
        <a:ea typeface="+mn-ea"/>
        <a:cs typeface="+mn-cs"/>
      </a:defRPr>
    </a:lvl6pPr>
    <a:lvl7pPr marL="2743200" algn="l" defTabSz="914400" rtl="0" eaLnBrk="1" latinLnBrk="0" hangingPunct="1">
      <a:defRPr kern="1200">
        <a:solidFill>
          <a:schemeClr val="tx1"/>
        </a:solidFill>
        <a:latin typeface="Futura Book" panose="02000504030000020003" pitchFamily="2" charset="0"/>
        <a:ea typeface="+mn-ea"/>
        <a:cs typeface="+mn-cs"/>
      </a:defRPr>
    </a:lvl7pPr>
    <a:lvl8pPr marL="3200400" algn="l" defTabSz="914400" rtl="0" eaLnBrk="1" latinLnBrk="0" hangingPunct="1">
      <a:defRPr kern="1200">
        <a:solidFill>
          <a:schemeClr val="tx1"/>
        </a:solidFill>
        <a:latin typeface="Futura Book" panose="02000504030000020003" pitchFamily="2" charset="0"/>
        <a:ea typeface="+mn-ea"/>
        <a:cs typeface="+mn-cs"/>
      </a:defRPr>
    </a:lvl8pPr>
    <a:lvl9pPr marL="3657600" algn="l" defTabSz="914400" rtl="0" eaLnBrk="1" latinLnBrk="0" hangingPunct="1">
      <a:defRPr kern="1200">
        <a:solidFill>
          <a:schemeClr val="tx1"/>
        </a:solidFill>
        <a:latin typeface="Futura Book" panose="02000504030000020003" pitchFamily="2"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211">
          <p15:clr>
            <a:srgbClr val="A4A3A4"/>
          </p15:clr>
        </p15:guide>
        <p15:guide id="3" orient="horz" pos="107">
          <p15:clr>
            <a:srgbClr val="A4A3A4"/>
          </p15:clr>
        </p15:guide>
        <p15:guide id="4" orient="horz" pos="429">
          <p15:clr>
            <a:srgbClr val="A4A3A4"/>
          </p15:clr>
        </p15:guide>
        <p15:guide id="5" orient="horz" pos="3889">
          <p15:clr>
            <a:srgbClr val="A4A3A4"/>
          </p15:clr>
        </p15:guide>
        <p15:guide id="6" orient="horz" pos="1299">
          <p15:clr>
            <a:srgbClr val="A4A3A4"/>
          </p15:clr>
        </p15:guide>
        <p15:guide id="7" orient="horz" pos="3975">
          <p15:clr>
            <a:srgbClr val="A4A3A4"/>
          </p15:clr>
        </p15:guide>
        <p15:guide id="8" pos="113">
          <p15:clr>
            <a:srgbClr val="A4A3A4"/>
          </p15:clr>
        </p15:guide>
        <p15:guide id="9" pos="5647">
          <p15:clr>
            <a:srgbClr val="A4A3A4"/>
          </p15:clr>
        </p15:guide>
      </p15:sldGuideLst>
    </p:ext>
    <p:ext uri="{2D200454-40CA-4A62-9FC3-DE9A4176ACB9}">
      <p15:notesGuideLst xmlns=""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000"/>
    <a:srgbClr val="002F51"/>
    <a:srgbClr val="404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9735" autoAdjust="0"/>
  </p:normalViewPr>
  <p:slideViewPr>
    <p:cSldViewPr>
      <p:cViewPr>
        <p:scale>
          <a:sx n="98" d="100"/>
          <a:sy n="98" d="100"/>
        </p:scale>
        <p:origin x="-84" y="-72"/>
      </p:cViewPr>
      <p:guideLst>
        <p:guide orient="horz" pos="2160"/>
        <p:guide orient="horz" pos="4211"/>
        <p:guide orient="horz" pos="107"/>
        <p:guide orient="horz" pos="429"/>
        <p:guide orient="horz" pos="3889"/>
        <p:guide orient="horz" pos="1299"/>
        <p:guide orient="horz" pos="3975"/>
        <p:guide pos="113"/>
        <p:guide pos="564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09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1" y="9403830"/>
            <a:ext cx="1824269" cy="462483"/>
          </a:xfrm>
          <a:prstGeom prst="rect">
            <a:avLst/>
          </a:prstGeom>
        </p:spPr>
        <p:txBody>
          <a:bodyPr vert="horz" lIns="91440" tIns="45720" rIns="91440" bIns="45720" rtlCol="0" anchor="b" anchorCtr="0"/>
          <a:lstStyle>
            <a:lvl1pPr algn="l" fontAlgn="auto">
              <a:spcBef>
                <a:spcPts val="0"/>
              </a:spcBef>
              <a:spcAft>
                <a:spcPts val="0"/>
              </a:spcAft>
              <a:defRPr sz="1200">
                <a:latin typeface="+mn-lt"/>
              </a:defRPr>
            </a:lvl1pPr>
          </a:lstStyle>
          <a:p>
            <a:pPr>
              <a:defRPr/>
            </a:pPr>
            <a:fld id="{F9E023EC-B112-4C04-A4B8-C5BF01575400}" type="datetimeFigureOut">
              <a:rPr lang="de-DE"/>
              <a:pPr>
                <a:defRPr/>
              </a:pPr>
              <a:t>18.04.2016</a:t>
            </a:fld>
            <a:endParaRPr lang="de-DE" dirty="0"/>
          </a:p>
        </p:txBody>
      </p:sp>
      <p:sp>
        <p:nvSpPr>
          <p:cNvPr id="5" name="Foliennummernplatzhalter 4"/>
          <p:cNvSpPr>
            <a:spLocks noGrp="1"/>
          </p:cNvSpPr>
          <p:nvPr>
            <p:ph type="sldNum" sz="quarter" idx="3"/>
          </p:nvPr>
        </p:nvSpPr>
        <p:spPr>
          <a:xfrm>
            <a:off x="4911494" y="9372997"/>
            <a:ext cx="1824269"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889459F-CACD-4464-8DD7-49D129635084}" type="slidenum">
              <a:rPr lang="de-DE" altLang="de-DE"/>
              <a:pPr/>
              <a:t>‹Nr.›</a:t>
            </a:fld>
            <a:endParaRPr lang="de-DE" altLang="de-DE"/>
          </a:p>
        </p:txBody>
      </p:sp>
      <p:pic>
        <p:nvPicPr>
          <p:cNvPr id="4101" name="Grafik 5" descr="uni_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1376" y="1"/>
            <a:ext cx="2064387" cy="23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fik 7" descr="ubl_line_00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269" y="9352443"/>
            <a:ext cx="3087225" cy="5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982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1" y="9403830"/>
            <a:ext cx="1824269" cy="462483"/>
          </a:xfrm>
          <a:prstGeom prst="rect">
            <a:avLst/>
          </a:prstGeom>
        </p:spPr>
        <p:txBody>
          <a:bodyPr vert="horz" lIns="91440" tIns="45720" rIns="91440" bIns="45720" rtlCol="0" anchor="b" anchorCtr="0"/>
          <a:lstStyle>
            <a:lvl1pPr algn="l" fontAlgn="auto">
              <a:spcBef>
                <a:spcPts val="0"/>
              </a:spcBef>
              <a:spcAft>
                <a:spcPts val="0"/>
              </a:spcAft>
              <a:defRPr sz="1200">
                <a:latin typeface="+mn-lt"/>
              </a:defRPr>
            </a:lvl1pPr>
          </a:lstStyle>
          <a:p>
            <a:pPr>
              <a:defRPr/>
            </a:pPr>
            <a:fld id="{9EB6C556-63AA-4FD8-A3F1-D4107DC37619}" type="datetimeFigureOut">
              <a:rPr lang="de-DE"/>
              <a:pPr>
                <a:defRPr/>
              </a:pPr>
              <a:t>18.04.2016</a:t>
            </a:fld>
            <a:endParaRPr lang="de-DE" dirty="0"/>
          </a:p>
        </p:txBody>
      </p:sp>
      <p:sp>
        <p:nvSpPr>
          <p:cNvPr id="4" name="Folienbildplatzhalt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7" name="Foliennummernplatzhalter 6"/>
          <p:cNvSpPr>
            <a:spLocks noGrp="1"/>
          </p:cNvSpPr>
          <p:nvPr>
            <p:ph type="sldNum" sz="quarter" idx="5"/>
          </p:nvPr>
        </p:nvSpPr>
        <p:spPr>
          <a:xfrm>
            <a:off x="4911494" y="9372997"/>
            <a:ext cx="1824269"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C26ECE4-A2E4-4858-B6A0-9CBF85E82513}" type="slidenum">
              <a:rPr lang="de-DE" altLang="de-DE"/>
              <a:pPr/>
              <a:t>‹Nr.›</a:t>
            </a:fld>
            <a:endParaRPr lang="de-DE" altLang="de-DE"/>
          </a:p>
        </p:txBody>
      </p:sp>
      <p:pic>
        <p:nvPicPr>
          <p:cNvPr id="3079" name="Grafik 8" descr="ubl_line_0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4269" y="9352443"/>
            <a:ext cx="3087225" cy="513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Grafik 9" descr="uni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1376" y="1"/>
            <a:ext cx="2064387" cy="23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479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a:t>
            </a:fld>
            <a:endParaRPr lang="de-DE" altLang="de-DE"/>
          </a:p>
        </p:txBody>
      </p:sp>
    </p:spTree>
    <p:extLst>
      <p:ext uri="{BB962C8B-B14F-4D97-AF65-F5344CB8AC3E}">
        <p14:creationId xmlns:p14="http://schemas.microsoft.com/office/powerpoint/2010/main" val="4185863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Für jedes Fach Excel-Tabellen erstellt unter</a:t>
            </a:r>
            <a:r>
              <a:rPr lang="de-DE" baseline="0" dirty="0" smtClean="0"/>
              <a:t> Zuhilfenahme der ZDB</a:t>
            </a:r>
          </a:p>
          <a:p>
            <a:pPr marL="171450" indent="-171450">
              <a:buFontTx/>
              <a:buChar char="-"/>
            </a:pPr>
            <a:r>
              <a:rPr lang="de-DE" baseline="0" dirty="0" smtClean="0"/>
              <a:t>RVK aus Regensburg übernommen bzw. selbst vergeben</a:t>
            </a:r>
          </a:p>
          <a:p>
            <a:pPr marL="171450" indent="-171450">
              <a:buFontTx/>
              <a:buChar char="-"/>
            </a:pPr>
            <a:r>
              <a:rPr lang="de-DE" baseline="0" dirty="0" smtClean="0"/>
              <a:t>Gleichzeitig festgelegt, wie weit zurück eine Zeitschrift in FH aufgestellt wird </a:t>
            </a:r>
            <a:r>
              <a:rPr lang="de-DE" b="1" baseline="0" dirty="0" smtClean="0"/>
              <a:t>UND</a:t>
            </a:r>
          </a:p>
          <a:p>
            <a:pPr marL="171450" indent="-171450">
              <a:buFontTx/>
              <a:buChar char="-"/>
            </a:pPr>
            <a:r>
              <a:rPr lang="de-DE" baseline="0" dirty="0" smtClean="0"/>
              <a:t>im Hinblick auf den künftigen Umzug jeweiligen Flächenbedarf in FH und/oder Magazin eingetragen</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10</a:t>
            </a:fld>
            <a:endParaRPr lang="de-DE" altLang="de-DE"/>
          </a:p>
        </p:txBody>
      </p:sp>
    </p:spTree>
    <p:extLst>
      <p:ext uri="{BB962C8B-B14F-4D97-AF65-F5344CB8AC3E}">
        <p14:creationId xmlns:p14="http://schemas.microsoft.com/office/powerpoint/2010/main" val="60986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Alle Arbeiten fanden bei laufendem Betrieb statt, nur die Umzüge</a:t>
            </a:r>
            <a:r>
              <a:rPr lang="de-DE" baseline="0" dirty="0" smtClean="0"/>
              <a:t> nicht</a:t>
            </a:r>
          </a:p>
          <a:p>
            <a:r>
              <a:rPr lang="de-DE" baseline="0" dirty="0" smtClean="0"/>
              <a:t>Vor der Eröffnung der CB galt es drei gro0ße Umzüge zu koordinieren, da mussten wir natürlich schließen</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11</a:t>
            </a:fld>
            <a:endParaRPr lang="de-DE" altLang="de-DE"/>
          </a:p>
        </p:txBody>
      </p:sp>
    </p:spTree>
    <p:extLst>
      <p:ext uri="{BB962C8B-B14F-4D97-AF65-F5344CB8AC3E}">
        <p14:creationId xmlns:p14="http://schemas.microsoft.com/office/powerpoint/2010/main" val="2587990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12</a:t>
            </a:fld>
            <a:endParaRPr lang="de-DE" altLang="de-DE"/>
          </a:p>
        </p:txBody>
      </p:sp>
    </p:spTree>
    <p:extLst>
      <p:ext uri="{BB962C8B-B14F-4D97-AF65-F5344CB8AC3E}">
        <p14:creationId xmlns:p14="http://schemas.microsoft.com/office/powerpoint/2010/main" val="17364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Gründung 2006</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err="1" smtClean="0">
                <a:solidFill>
                  <a:schemeClr val="tx1"/>
                </a:solidFill>
                <a:effectLst/>
                <a:latin typeface="+mn-lt"/>
                <a:ea typeface="+mn-ea"/>
                <a:cs typeface="+mn-cs"/>
              </a:rPr>
              <a:t>Zsf</a:t>
            </a:r>
            <a:r>
              <a:rPr lang="de-DE" sz="1200" b="0" kern="1200" dirty="0" smtClean="0">
                <a:solidFill>
                  <a:schemeClr val="tx1"/>
                </a:solidFill>
                <a:effectLst/>
                <a:latin typeface="+mn-lt"/>
                <a:ea typeface="+mn-ea"/>
                <a:cs typeface="+mn-cs"/>
              </a:rPr>
              <a:t>. Dezentraler „Institutsbibliotheken“ Ethnologie, Indologie, Japanologie, Orientalistik, Religionswissenschaft, Sinologie und Zentralasienwissenschaften. Die Bestände der Altorientalistik und der Ägyptologie gehören zur Bibliothek Orientwissenschaften, stehen aber räumlich getrennt in der Nähe der entsprechenden Institute.</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mn-lt"/>
                <a:ea typeface="+mn-ea"/>
                <a:cs typeface="+mn-cs"/>
              </a:rPr>
              <a:t>Hier Ausgangslage 2009: </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mn-lt"/>
                <a:ea typeface="+mn-ea"/>
                <a:cs typeface="+mn-cs"/>
              </a:rPr>
              <a:t>Erschwerend: hoher</a:t>
            </a:r>
            <a:r>
              <a:rPr lang="de-DE" sz="1200" b="0" kern="1200" baseline="0" dirty="0" smtClean="0">
                <a:solidFill>
                  <a:schemeClr val="tx1"/>
                </a:solidFill>
                <a:effectLst/>
                <a:latin typeface="+mn-lt"/>
                <a:ea typeface="+mn-ea"/>
                <a:cs typeface="+mn-cs"/>
              </a:rPr>
              <a:t> Bedarf an Retrokatalogisierung</a:t>
            </a:r>
            <a:endParaRPr lang="de-DE" sz="1200" b="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0" kern="1200" dirty="0" smtClean="0">
                <a:solidFill>
                  <a:schemeClr val="tx1"/>
                </a:solidFill>
                <a:effectLst/>
                <a:latin typeface="+mn-lt"/>
                <a:ea typeface="+mn-ea"/>
                <a:cs typeface="+mn-cs"/>
              </a:rPr>
              <a:t>im gleichen Jahr Einführung der</a:t>
            </a:r>
            <a:r>
              <a:rPr lang="de-DE" sz="1200" b="0" kern="1200" baseline="0" dirty="0" smtClean="0">
                <a:solidFill>
                  <a:schemeClr val="tx1"/>
                </a:solidFill>
                <a:effectLst/>
                <a:latin typeface="+mn-lt"/>
                <a:ea typeface="+mn-ea"/>
                <a:cs typeface="+mn-cs"/>
              </a:rPr>
              <a:t> integrierten Erwerbung über das lokale Bibliothekssystem Libero</a:t>
            </a:r>
            <a:endParaRPr lang="de-DE" sz="1200" kern="1200" dirty="0" smtClean="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13</a:t>
            </a:fld>
            <a:endParaRPr lang="de-DE" altLang="de-DE"/>
          </a:p>
        </p:txBody>
      </p:sp>
    </p:spTree>
    <p:extLst>
      <p:ext uri="{BB962C8B-B14F-4D97-AF65-F5344CB8AC3E}">
        <p14:creationId xmlns:p14="http://schemas.microsoft.com/office/powerpoint/2010/main" val="14815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Vert</a:t>
            </a:r>
            <a:r>
              <a:rPr lang="de-DE" baseline="0" dirty="0" smtClean="0"/>
              <a:t>eilung der Arbeitsbereiche 2009</a:t>
            </a:r>
          </a:p>
          <a:p>
            <a:endParaRPr lang="de-DE" dirty="0" smtClean="0"/>
          </a:p>
          <a:p>
            <a:r>
              <a:rPr lang="de-DE" baseline="0" dirty="0" smtClean="0"/>
              <a:t>2 VZÄ Bibl., 2* ½ VZÄ  Bibl., 1 VZÄ </a:t>
            </a:r>
            <a:r>
              <a:rPr lang="de-DE" baseline="0" dirty="0" err="1" smtClean="0"/>
              <a:t>Bibl.ass</a:t>
            </a:r>
            <a:r>
              <a:rPr lang="de-DE" baseline="0" dirty="0" smtClean="0"/>
              <a:t>. Benutzung, Schlussstelle</a:t>
            </a:r>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14</a:t>
            </a:fld>
            <a:endParaRPr lang="de-DE" altLang="de-DE"/>
          </a:p>
        </p:txBody>
      </p:sp>
    </p:spTree>
    <p:extLst>
      <p:ext uri="{BB962C8B-B14F-4D97-AF65-F5344CB8AC3E}">
        <p14:creationId xmlns:p14="http://schemas.microsoft.com/office/powerpoint/2010/main" val="2899258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Nun</a:t>
            </a:r>
            <a:r>
              <a:rPr lang="de-DE" baseline="0" dirty="0" smtClean="0"/>
              <a:t> mach mal einen Plan!</a:t>
            </a:r>
          </a:p>
          <a:p>
            <a:r>
              <a:rPr lang="de-DE" baseline="0" dirty="0" smtClean="0"/>
              <a:t>Schwerpunkte Einführung RVK in Geschäftsgänge Neuerwerbung/Retro (?!):</a:t>
            </a:r>
          </a:p>
          <a:p>
            <a:r>
              <a:rPr lang="de-DE" baseline="0" dirty="0" smtClean="0"/>
              <a:t>Steuerung der Neuerwerbung über „Fachbibliothekare“= RVK-Vergabe…</a:t>
            </a:r>
          </a:p>
          <a:p>
            <a:r>
              <a:rPr lang="de-DE" baseline="0" dirty="0" smtClean="0"/>
              <a:t>Steuerung der Retro, Prüfung der versch. Sonderkataloge, EFRE, Einspielen möglich…</a:t>
            </a:r>
          </a:p>
          <a:p>
            <a:r>
              <a:rPr lang="de-DE" baseline="0" dirty="0" smtClean="0"/>
              <a:t>UND zum Thema heute zunächst die Klärung</a:t>
            </a:r>
          </a:p>
          <a:p>
            <a:r>
              <a:rPr lang="de-DE" baseline="0" dirty="0" smtClean="0"/>
              <a:t>der RVK Lage in den Fachgebieten</a:t>
            </a:r>
          </a:p>
          <a:p>
            <a:r>
              <a:rPr lang="de-DE" baseline="0" dirty="0" smtClean="0"/>
              <a:t>Schwierigkeiten bzw. Hemmnisse v.a. im Bereich: Erstellung von Konkordanzen/RVK</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15</a:t>
            </a:fld>
            <a:endParaRPr lang="de-DE" altLang="de-DE"/>
          </a:p>
        </p:txBody>
      </p:sp>
    </p:spTree>
    <p:extLst>
      <p:ext uri="{BB962C8B-B14F-4D97-AF65-F5344CB8AC3E}">
        <p14:creationId xmlns:p14="http://schemas.microsoft.com/office/powerpoint/2010/main" val="386032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2 syst. Fächer</a:t>
            </a:r>
            <a:r>
              <a:rPr lang="de-DE" baseline="0" dirty="0" smtClean="0"/>
              <a:t> (</a:t>
            </a:r>
            <a:r>
              <a:rPr lang="de-DE" baseline="0" dirty="0" err="1" smtClean="0"/>
              <a:t>Relwiss</a:t>
            </a:r>
            <a:r>
              <a:rPr lang="de-DE" baseline="0" dirty="0" smtClean="0"/>
              <a:t> und </a:t>
            </a:r>
            <a:r>
              <a:rPr lang="de-DE" baseline="0" dirty="0" err="1" smtClean="0"/>
              <a:t>Ethn</a:t>
            </a:r>
            <a:r>
              <a:rPr lang="de-DE" baseline="0" dirty="0" smtClean="0"/>
              <a:t>), aber eben auch 5 </a:t>
            </a:r>
            <a:r>
              <a:rPr lang="de-DE" baseline="0" dirty="0" err="1" smtClean="0"/>
              <a:t>regionalwiss</a:t>
            </a:r>
            <a:r>
              <a:rPr lang="de-DE" baseline="0" dirty="0" smtClean="0"/>
              <a:t>. Fächer</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sz="1200" kern="1200" dirty="0" smtClean="0">
                <a:solidFill>
                  <a:schemeClr val="tx1"/>
                </a:solidFill>
                <a:effectLst/>
                <a:latin typeface="+mn-lt"/>
                <a:ea typeface="+mn-ea"/>
                <a:cs typeface="+mn-cs"/>
              </a:rPr>
              <a:t>Die RVK berücksichtigt hier ausschließlich die Literatur bzw. Linguistik der einzelnen Sprachen, auch das in sehr uneinheitlicher und grober Form. Die regionalwissenschaftlich angelegten Sammlungen umfassen jedoch mehr als nur die Literatur der einzelnen Länder. Hier finden sich Bücher zu all den Themengebieten wie Geschichte, Kunstwissenschaften, Recht, Soziologie, die das Leben widerspiegeln. Abzubilden sind diese Themengebiete nur unter Verwendung fast aller Systemstellen der RVK. Bei vielen notwendigen Systemstellen ist wiederum eine Zuordnung der Länder nur unter „sonstige“ möglich.</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sz="1200" kern="1200" dirty="0" smtClean="0">
                <a:solidFill>
                  <a:schemeClr val="tx1"/>
                </a:solidFill>
                <a:effectLst/>
                <a:latin typeface="+mn-lt"/>
                <a:ea typeface="+mn-ea"/>
                <a:cs typeface="+mn-cs"/>
              </a:rPr>
              <a:t>Entscheidung für die Einführung eines</a:t>
            </a:r>
            <a:r>
              <a:rPr lang="de-DE" sz="1200" kern="1200" baseline="0" dirty="0" smtClean="0">
                <a:solidFill>
                  <a:schemeClr val="tx1"/>
                </a:solidFill>
                <a:effectLst/>
                <a:latin typeface="+mn-lt"/>
                <a:ea typeface="+mn-ea"/>
                <a:cs typeface="+mn-cs"/>
              </a:rPr>
              <a:t> „Lokalkennzeichens“, dass als Ordnungskriterium hierarchisch über der Ebene Notation fungiert und gleichzeitig auch räumlich die Literaturbereiche in der Bibliothek von einander abgrenzt</a:t>
            </a:r>
            <a:endParaRPr lang="de-DE" sz="1200" kern="1200" dirty="0" smtClean="0">
              <a:solidFill>
                <a:schemeClr val="tx1"/>
              </a:solidFill>
              <a:effectLst/>
              <a:latin typeface="+mn-lt"/>
              <a:ea typeface="+mn-ea"/>
              <a:cs typeface="+mn-cs"/>
            </a:endParaRPr>
          </a:p>
          <a:p>
            <a:pPr marL="171450" indent="-171450">
              <a:buFontTx/>
              <a:buChar char="-"/>
            </a:pP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16</a:t>
            </a:fld>
            <a:endParaRPr lang="de-DE" altLang="de-DE"/>
          </a:p>
        </p:txBody>
      </p:sp>
    </p:spTree>
    <p:extLst>
      <p:ext uri="{BB962C8B-B14F-4D97-AF65-F5344CB8AC3E}">
        <p14:creationId xmlns:p14="http://schemas.microsoft.com/office/powerpoint/2010/main" val="137763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MS 3000: soziologische Geschlechterforschung&gt; bezogen auf</a:t>
            </a:r>
            <a:r>
              <a:rPr lang="de-DE" baseline="0" dirty="0" smtClean="0"/>
              <a:t> Indologie bzw. Orient</a:t>
            </a:r>
          </a:p>
          <a:p>
            <a:r>
              <a:rPr lang="de-DE" baseline="0" dirty="0" smtClean="0"/>
              <a:t>Horizontal bzw. virtuell Notationen sauber zusammenführbar, genauso wie sauber im Titelsatz bzw. SWB </a:t>
            </a:r>
            <a:r>
              <a:rPr lang="de-DE" baseline="0" dirty="0" err="1" smtClean="0"/>
              <a:t>verlinkbar</a:t>
            </a:r>
            <a:endParaRPr lang="de-DE" baseline="0" dirty="0" smtClean="0"/>
          </a:p>
          <a:p>
            <a:r>
              <a:rPr lang="de-DE" baseline="0" dirty="0" smtClean="0"/>
              <a:t>Im Katalog: Lokalkennzeichen =Literaturabteilung, Signatur: </a:t>
            </a:r>
            <a:r>
              <a:rPr lang="de-DE" baseline="0" dirty="0" err="1" smtClean="0"/>
              <a:t>Notation+Cutterung</a:t>
            </a: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17</a:t>
            </a:fld>
            <a:endParaRPr lang="de-DE" altLang="de-DE"/>
          </a:p>
        </p:txBody>
      </p:sp>
    </p:spTree>
    <p:extLst>
      <p:ext uri="{BB962C8B-B14F-4D97-AF65-F5344CB8AC3E}">
        <p14:creationId xmlns:p14="http://schemas.microsoft.com/office/powerpoint/2010/main" val="288070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Projektablaufplan 2009</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18</a:t>
            </a:fld>
            <a:endParaRPr lang="de-DE" altLang="de-DE"/>
          </a:p>
        </p:txBody>
      </p:sp>
    </p:spTree>
    <p:extLst>
      <p:ext uri="{BB962C8B-B14F-4D97-AF65-F5344CB8AC3E}">
        <p14:creationId xmlns:p14="http://schemas.microsoft.com/office/powerpoint/2010/main" val="356511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Verteilung</a:t>
            </a:r>
            <a:r>
              <a:rPr lang="de-DE" baseline="0" dirty="0" smtClean="0"/>
              <a:t> der Arbeitsbereiche in Stunden in Vgl. zu 2009</a:t>
            </a:r>
          </a:p>
          <a:p>
            <a:r>
              <a:rPr lang="de-DE" baseline="0" dirty="0" smtClean="0"/>
              <a:t>1 VZÄ Bibl., Leitung, </a:t>
            </a:r>
            <a:r>
              <a:rPr lang="de-DE" baseline="0" dirty="0" err="1" smtClean="0">
                <a:solidFill>
                  <a:schemeClr val="accent3">
                    <a:lumMod val="75000"/>
                  </a:schemeClr>
                </a:solidFill>
              </a:rPr>
              <a:t>westlichspr</a:t>
            </a:r>
            <a:r>
              <a:rPr lang="de-DE" baseline="0" dirty="0" smtClean="0">
                <a:solidFill>
                  <a:schemeClr val="accent3">
                    <a:lumMod val="75000"/>
                  </a:schemeClr>
                </a:solidFill>
              </a:rPr>
              <a:t>. Erwerbung</a:t>
            </a:r>
          </a:p>
          <a:p>
            <a:r>
              <a:rPr lang="de-DE" baseline="0" dirty="0" smtClean="0"/>
              <a:t>1 VZÄ Bibl. </a:t>
            </a:r>
            <a:r>
              <a:rPr lang="de-DE" baseline="0" dirty="0" smtClean="0">
                <a:solidFill>
                  <a:schemeClr val="accent3">
                    <a:lumMod val="75000"/>
                  </a:schemeClr>
                </a:solidFill>
              </a:rPr>
              <a:t>Chinesisch, </a:t>
            </a:r>
            <a:r>
              <a:rPr lang="de-DE" baseline="0" dirty="0" err="1" smtClean="0">
                <a:solidFill>
                  <a:schemeClr val="accent3">
                    <a:lumMod val="75000"/>
                  </a:schemeClr>
                </a:solidFill>
              </a:rPr>
              <a:t>ind</a:t>
            </a:r>
            <a:r>
              <a:rPr lang="de-DE" baseline="0" dirty="0" smtClean="0">
                <a:solidFill>
                  <a:schemeClr val="accent3">
                    <a:lumMod val="75000"/>
                  </a:schemeClr>
                </a:solidFill>
              </a:rPr>
              <a:t>. und </a:t>
            </a:r>
            <a:r>
              <a:rPr lang="de-DE" baseline="0" dirty="0" err="1" smtClean="0">
                <a:solidFill>
                  <a:schemeClr val="accent3">
                    <a:lumMod val="75000"/>
                  </a:schemeClr>
                </a:solidFill>
              </a:rPr>
              <a:t>sinotib</a:t>
            </a:r>
            <a:r>
              <a:rPr lang="de-DE" baseline="0" dirty="0" smtClean="0">
                <a:solidFill>
                  <a:schemeClr val="accent3">
                    <a:lumMod val="75000"/>
                  </a:schemeClr>
                </a:solidFill>
              </a:rPr>
              <a:t>. Sprachen</a:t>
            </a:r>
          </a:p>
          <a:p>
            <a:r>
              <a:rPr lang="de-DE" baseline="0" dirty="0" smtClean="0"/>
              <a:t>½ VZÄ Bibl</a:t>
            </a:r>
            <a:r>
              <a:rPr lang="de-DE" baseline="0" dirty="0" smtClean="0">
                <a:solidFill>
                  <a:schemeClr val="accent3">
                    <a:lumMod val="75000"/>
                  </a:schemeClr>
                </a:solidFill>
              </a:rPr>
              <a:t>. Arabisch</a:t>
            </a:r>
          </a:p>
          <a:p>
            <a:r>
              <a:rPr lang="de-DE" baseline="0" dirty="0" smtClean="0"/>
              <a:t>½ VZÄ Bibl. Japanisch</a:t>
            </a:r>
          </a:p>
          <a:p>
            <a:r>
              <a:rPr lang="de-DE" baseline="0" dirty="0" smtClean="0"/>
              <a:t>1 VZÄ </a:t>
            </a:r>
            <a:r>
              <a:rPr lang="de-DE" baseline="0" dirty="0" err="1" smtClean="0"/>
              <a:t>Bibl.ass</a:t>
            </a:r>
            <a:r>
              <a:rPr lang="de-DE" baseline="0" dirty="0" smtClean="0"/>
              <a:t>. Benutzung, Schlussstelle</a:t>
            </a:r>
          </a:p>
          <a:p>
            <a:endParaRPr lang="de-DE" baseline="0" dirty="0" smtClean="0"/>
          </a:p>
          <a:p>
            <a:r>
              <a:rPr lang="de-DE" baseline="0" dirty="0" smtClean="0"/>
              <a:t>Fachreferat ½ VZÄ : </a:t>
            </a:r>
            <a:r>
              <a:rPr lang="de-DE" baseline="0" dirty="0" err="1" smtClean="0"/>
              <a:t>ind</a:t>
            </a:r>
            <a:r>
              <a:rPr lang="de-DE" baseline="0" dirty="0" smtClean="0"/>
              <a:t>. Sprachen, </a:t>
            </a:r>
            <a:r>
              <a:rPr lang="de-DE" baseline="0" dirty="0" err="1" smtClean="0"/>
              <a:t>Rel.wiss</a:t>
            </a:r>
            <a:r>
              <a:rPr lang="de-DE" baseline="0" dirty="0" smtClean="0"/>
              <a:t>, Ethnologie</a:t>
            </a:r>
          </a:p>
          <a:p>
            <a:r>
              <a:rPr lang="de-DE" baseline="0" dirty="0" smtClean="0"/>
              <a:t>Durch Veränderung der Arbeitsteilung Entlastung der „Fremdsprachenbibliothekare“: Konzentration auf nicht </a:t>
            </a:r>
            <a:r>
              <a:rPr lang="de-DE" baseline="0" dirty="0" err="1" smtClean="0"/>
              <a:t>westl.sprach</a:t>
            </a:r>
            <a:r>
              <a:rPr lang="de-DE" baseline="0" dirty="0" smtClean="0"/>
              <a:t>. </a:t>
            </a:r>
            <a:r>
              <a:rPr lang="de-DE" baseline="0" dirty="0" err="1" smtClean="0"/>
              <a:t>Lit</a:t>
            </a:r>
            <a:r>
              <a:rPr lang="de-DE" baseline="0" dirty="0" smtClean="0"/>
              <a:t>., Einbeziehung in RVK-Vergabe</a:t>
            </a:r>
          </a:p>
          <a:p>
            <a:r>
              <a:rPr lang="de-DE" baseline="0" dirty="0" smtClean="0"/>
              <a:t>Einbeziehung WHK mit spez. Sprachkenntnissen nicht nur in Formal- sondern auch in Sacherschließung/ </a:t>
            </a:r>
            <a:r>
              <a:rPr lang="de-DE" baseline="0" dirty="0" err="1" smtClean="0"/>
              <a:t>tw</a:t>
            </a:r>
            <a:r>
              <a:rPr lang="de-DE" baseline="0" dirty="0" smtClean="0"/>
              <a:t>. bis hin RVK-vergabe</a:t>
            </a:r>
          </a:p>
          <a:p>
            <a:r>
              <a:rPr lang="de-DE" sz="1200" kern="1200" dirty="0" smtClean="0">
                <a:solidFill>
                  <a:schemeClr val="tx1"/>
                </a:solidFill>
                <a:effectLst/>
                <a:latin typeface="+mn-lt"/>
                <a:ea typeface="+mn-ea"/>
                <a:cs typeface="+mn-cs"/>
              </a:rPr>
              <a:t>flexible Unterstützung durch Mitarbeiter aus der Hauptbibliothek der UBL,</a:t>
            </a:r>
            <a:r>
              <a:rPr lang="de-DE" sz="1200" kern="1200" baseline="0" dirty="0" smtClean="0">
                <a:solidFill>
                  <a:schemeClr val="tx1"/>
                </a:solidFill>
                <a:effectLst/>
                <a:latin typeface="+mn-lt"/>
                <a:ea typeface="+mn-ea"/>
                <a:cs typeface="+mn-cs"/>
              </a:rPr>
              <a:t> Gelder aus</a:t>
            </a:r>
            <a:r>
              <a:rPr lang="de-DE" sz="1200" kern="1200" dirty="0" smtClean="0">
                <a:solidFill>
                  <a:schemeClr val="tx1"/>
                </a:solidFill>
                <a:effectLst/>
                <a:latin typeface="+mn-lt"/>
                <a:ea typeface="+mn-ea"/>
                <a:cs typeface="+mn-cs"/>
              </a:rPr>
              <a:t> EFRE-Projekt  </a:t>
            </a:r>
            <a:r>
              <a:rPr lang="de-DE" sz="1200" kern="1200" dirty="0" err="1" smtClean="0">
                <a:solidFill>
                  <a:schemeClr val="tx1"/>
                </a:solidFill>
                <a:effectLst/>
                <a:latin typeface="+mn-lt"/>
                <a:ea typeface="+mn-ea"/>
                <a:cs typeface="+mn-cs"/>
              </a:rPr>
              <a:t>i.B</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Retrokata</a:t>
            </a:r>
            <a:r>
              <a:rPr lang="de-DE" sz="1200" kern="1200" dirty="0" smtClean="0">
                <a:solidFill>
                  <a:schemeClr val="tx1"/>
                </a:solidFill>
                <a:effectLst/>
                <a:latin typeface="+mn-lt"/>
                <a:ea typeface="+mn-ea"/>
                <a:cs typeface="+mn-cs"/>
              </a:rPr>
              <a:t>, bzw. durch Praktikanten der HTWK </a:t>
            </a:r>
            <a:r>
              <a:rPr lang="de-DE" sz="1200" kern="1200" dirty="0" err="1" smtClean="0">
                <a:solidFill>
                  <a:schemeClr val="tx1"/>
                </a:solidFill>
                <a:effectLst/>
                <a:latin typeface="+mn-lt"/>
                <a:ea typeface="+mn-ea"/>
                <a:cs typeface="+mn-cs"/>
              </a:rPr>
              <a:t>i.B</a:t>
            </a:r>
            <a:r>
              <a:rPr lang="de-DE" sz="1200" kern="1200" dirty="0" smtClean="0">
                <a:solidFill>
                  <a:schemeClr val="tx1"/>
                </a:solidFill>
                <a:effectLst/>
                <a:latin typeface="+mn-lt"/>
                <a:ea typeface="+mn-ea"/>
                <a:cs typeface="+mn-cs"/>
              </a:rPr>
              <a:t>. Benutzung/Schlussstelle</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19</a:t>
            </a:fld>
            <a:endParaRPr lang="de-DE" altLang="de-DE"/>
          </a:p>
        </p:txBody>
      </p:sp>
    </p:spTree>
    <p:extLst>
      <p:ext uri="{BB962C8B-B14F-4D97-AF65-F5344CB8AC3E}">
        <p14:creationId xmlns:p14="http://schemas.microsoft.com/office/powerpoint/2010/main" val="353937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RVK wurde 1995 in der UBL eingeführt. </a:t>
            </a:r>
          </a:p>
          <a:p>
            <a:r>
              <a:rPr lang="de-DE" sz="1200" kern="1200" dirty="0" smtClean="0">
                <a:solidFill>
                  <a:schemeClr val="tx1"/>
                </a:solidFill>
                <a:effectLst/>
                <a:latin typeface="+mn-lt"/>
                <a:ea typeface="+mn-ea"/>
                <a:cs typeface="+mn-cs"/>
              </a:rPr>
              <a:t>2008 noch 27 Standorte heute 16</a:t>
            </a:r>
          </a:p>
          <a:p>
            <a:r>
              <a:rPr lang="de-DE" sz="1200" kern="1200" dirty="0" smtClean="0">
                <a:solidFill>
                  <a:schemeClr val="tx1"/>
                </a:solidFill>
                <a:effectLst/>
                <a:latin typeface="+mn-lt"/>
                <a:ea typeface="+mn-ea"/>
                <a:cs typeface="+mn-cs"/>
              </a:rPr>
              <a:t>Zwei Bsp. der Zusammenlegung dezentraler Bibliotheken zu größeren Einheiten: </a:t>
            </a:r>
          </a:p>
          <a:p>
            <a:r>
              <a:rPr lang="de-DE" sz="1200" kern="1200" dirty="0" smtClean="0">
                <a:solidFill>
                  <a:schemeClr val="tx1"/>
                </a:solidFill>
                <a:effectLst/>
                <a:latin typeface="+mn-lt"/>
                <a:ea typeface="+mn-ea"/>
                <a:cs typeface="+mn-cs"/>
              </a:rPr>
              <a:t>Campus-Bibliothek (2009) Frau Stephan</a:t>
            </a:r>
          </a:p>
          <a:p>
            <a:r>
              <a:rPr lang="de-DE" sz="1200" kern="1200" dirty="0" smtClean="0">
                <a:solidFill>
                  <a:schemeClr val="tx1"/>
                </a:solidFill>
                <a:effectLst/>
                <a:latin typeface="+mn-lt"/>
                <a:ea typeface="+mn-ea"/>
                <a:cs typeface="+mn-cs"/>
              </a:rPr>
              <a:t>Bibliothek Orientwissenschaften (2006)</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Wesentlicher weiterer Grund des unterschiedlichen</a:t>
            </a:r>
            <a:r>
              <a:rPr lang="de-DE" sz="1200" kern="1200" baseline="0" dirty="0" smtClean="0">
                <a:solidFill>
                  <a:schemeClr val="tx1"/>
                </a:solidFill>
                <a:effectLst/>
                <a:latin typeface="+mn-lt"/>
                <a:ea typeface="+mn-ea"/>
                <a:cs typeface="+mn-cs"/>
              </a:rPr>
              <a:t> Verlaufs: Ausgangslage in der RVK</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2</a:t>
            </a:fld>
            <a:endParaRPr lang="de-DE" altLang="de-DE"/>
          </a:p>
        </p:txBody>
      </p:sp>
    </p:spTree>
    <p:extLst>
      <p:ext uri="{BB962C8B-B14F-4D97-AF65-F5344CB8AC3E}">
        <p14:creationId xmlns:p14="http://schemas.microsoft.com/office/powerpoint/2010/main" val="84925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Frei nach John Lennon</a:t>
            </a:r>
          </a:p>
          <a:p>
            <a:r>
              <a:rPr lang="de-DE" dirty="0" smtClean="0"/>
              <a:t>Stand 2016:  sehr gute Bilanz </a:t>
            </a:r>
            <a:r>
              <a:rPr lang="de-DE" dirty="0" err="1" smtClean="0"/>
              <a:t>Retrokata</a:t>
            </a:r>
            <a:r>
              <a:rPr lang="de-DE" dirty="0" smtClean="0"/>
              <a:t>: lediglich japanisch und arabisch originalsprachig übrig, chinesisch Korrekturbedarf nach automatischer Einspielung Katalog</a:t>
            </a:r>
          </a:p>
          <a:p>
            <a:r>
              <a:rPr lang="de-DE" dirty="0" smtClean="0"/>
              <a:t>RVK:</a:t>
            </a:r>
            <a:r>
              <a:rPr lang="de-DE" baseline="0" dirty="0" smtClean="0"/>
              <a:t> </a:t>
            </a:r>
            <a:r>
              <a:rPr lang="de-DE" baseline="0" dirty="0" err="1" smtClean="0"/>
              <a:t>Ethn</a:t>
            </a:r>
            <a:r>
              <a:rPr lang="de-DE" baseline="0" dirty="0" smtClean="0"/>
              <a:t>, </a:t>
            </a:r>
            <a:r>
              <a:rPr lang="de-DE" baseline="0" dirty="0" err="1" smtClean="0"/>
              <a:t>Jap</a:t>
            </a:r>
            <a:r>
              <a:rPr lang="de-DE" baseline="0" dirty="0" smtClean="0"/>
              <a:t>, Orient, </a:t>
            </a:r>
            <a:r>
              <a:rPr lang="de-DE" baseline="0" dirty="0" err="1" smtClean="0"/>
              <a:t>Indol</a:t>
            </a:r>
            <a:endParaRPr lang="de-DE" dirty="0" smtClean="0"/>
          </a:p>
          <a:p>
            <a:r>
              <a:rPr lang="de-DE" dirty="0" smtClean="0"/>
              <a:t>-</a:t>
            </a:r>
            <a:r>
              <a:rPr lang="de-DE" baseline="0" dirty="0" smtClean="0"/>
              <a:t>   </a:t>
            </a:r>
            <a:r>
              <a:rPr lang="de-DE" dirty="0" smtClean="0"/>
              <a:t>Verzögerte EF in verbleibenden</a:t>
            </a:r>
            <a:r>
              <a:rPr lang="de-DE" baseline="0" dirty="0" smtClean="0"/>
              <a:t> Fächern aus versch. Gründen:</a:t>
            </a:r>
          </a:p>
          <a:p>
            <a:r>
              <a:rPr lang="de-DE" baseline="0" dirty="0" smtClean="0"/>
              <a:t>-   Zeit</a:t>
            </a:r>
          </a:p>
          <a:p>
            <a:pPr marL="171450" indent="-171450">
              <a:buFontTx/>
              <a:buChar char="-"/>
            </a:pPr>
            <a:r>
              <a:rPr lang="de-DE" baseline="0" dirty="0" smtClean="0"/>
              <a:t>Übersichtlichkeit in Benutzung</a:t>
            </a:r>
          </a:p>
          <a:p>
            <a:pPr marL="171450" indent="-171450">
              <a:buFontTx/>
              <a:buChar char="-"/>
            </a:pPr>
            <a:r>
              <a:rPr lang="de-DE" baseline="0" dirty="0" smtClean="0"/>
              <a:t>Diskussionsbedarf Institute wegen Kritik an RVK</a:t>
            </a:r>
          </a:p>
          <a:p>
            <a:pPr marL="171450" indent="-171450">
              <a:buFontTx/>
              <a:buChar char="-"/>
            </a:pPr>
            <a:r>
              <a:rPr lang="de-DE" baseline="0" dirty="0" smtClean="0"/>
              <a:t>Absolut notwendige bzw. anstehende/angekündigte Änderungen in der RVK in fächerübergreifenden Thematiken: bspw. von Sprache und Literatur Indiens angefangen über Buddhismus bis hin zur</a:t>
            </a:r>
          </a:p>
          <a:p>
            <a:pPr marL="0" indent="0">
              <a:buFontTx/>
              <a:buNone/>
            </a:pPr>
            <a:r>
              <a:rPr lang="de-DE" sz="1200" kern="1200" dirty="0" smtClean="0">
                <a:solidFill>
                  <a:schemeClr val="tx1"/>
                </a:solidFill>
                <a:effectLst/>
                <a:latin typeface="+mn-lt"/>
                <a:ea typeface="+mn-ea"/>
                <a:cs typeface="+mn-cs"/>
              </a:rPr>
              <a:t>Zuordnung von Tibet zu China, die politisch gegeben, doch sowohl kultur- und wissenschaftsgeschichtlich als auch inhaltlich nicht tragbar erscheint.</a:t>
            </a:r>
            <a:endParaRPr lang="de-DE" dirty="0" smtClean="0"/>
          </a:p>
          <a:p>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20</a:t>
            </a:fld>
            <a:endParaRPr lang="de-DE" altLang="de-DE"/>
          </a:p>
        </p:txBody>
      </p:sp>
    </p:spTree>
    <p:extLst>
      <p:ext uri="{BB962C8B-B14F-4D97-AF65-F5344CB8AC3E}">
        <p14:creationId xmlns:p14="http://schemas.microsoft.com/office/powerpoint/2010/main" val="1319620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21</a:t>
            </a:fld>
            <a:endParaRPr lang="de-DE" altLang="de-DE"/>
          </a:p>
        </p:txBody>
      </p:sp>
    </p:spTree>
    <p:extLst>
      <p:ext uri="{BB962C8B-B14F-4D97-AF65-F5344CB8AC3E}">
        <p14:creationId xmlns:p14="http://schemas.microsoft.com/office/powerpoint/2010/main" val="352249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r>
              <a:rPr lang="de-DE" dirty="0" smtClean="0"/>
              <a:t>Zw1 – in den 70er Jahren erbaut, die zentrale Benutzungseinrichtung für die Geisteswissenschaften der UB</a:t>
            </a:r>
          </a:p>
          <a:p>
            <a:pPr marL="171450" indent="-171450">
              <a:buFontTx/>
              <a:buChar char="-"/>
            </a:pPr>
            <a:r>
              <a:rPr lang="de-DE" dirty="0" smtClean="0"/>
              <a:t>typisch für diese Zeit: zwei Lesesäle mit ca. 5% des Bestandes in Freihand, großes Magazin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Zentrale Lehrbuchsammlung</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Von</a:t>
            </a:r>
            <a:r>
              <a:rPr lang="de-DE" baseline="0" dirty="0" smtClean="0"/>
              <a:t> 2002 bis 2005 Umzug der geisteswissenschaftlichen Bestände in </a:t>
            </a:r>
            <a:r>
              <a:rPr lang="de-DE" baseline="0" dirty="0" err="1" smtClean="0"/>
              <a:t>Bibliotheca</a:t>
            </a:r>
            <a:r>
              <a:rPr lang="de-DE" baseline="0" dirty="0" smtClean="0"/>
              <a:t> Albertina</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Im Zuge des Um- und Neubaus des Innenstadt-Campus sollten in die sanierte und umgebaute Bibliothek einziehen:</a:t>
            </a:r>
          </a:p>
          <a:p>
            <a:pPr lvl="0"/>
            <a:r>
              <a:rPr lang="de-DE" sz="1200" kern="1200" dirty="0" smtClean="0">
                <a:solidFill>
                  <a:schemeClr val="tx1"/>
                </a:solidFill>
                <a:effectLst/>
                <a:latin typeface="+mn-lt"/>
                <a:ea typeface="+mn-ea"/>
                <a:cs typeface="+mn-cs"/>
              </a:rPr>
              <a:t>Zentrale Lehrbuchsammlung, ca. 50.000 </a:t>
            </a:r>
            <a:r>
              <a:rPr lang="de-DE" sz="1200" kern="1200" dirty="0" err="1" smtClean="0">
                <a:solidFill>
                  <a:schemeClr val="tx1"/>
                </a:solidFill>
                <a:effectLst/>
                <a:latin typeface="+mn-lt"/>
                <a:ea typeface="+mn-ea"/>
                <a:cs typeface="+mn-cs"/>
              </a:rPr>
              <a:t>Bde</a:t>
            </a:r>
            <a:r>
              <a:rPr lang="de-DE" sz="1200" kern="1200" dirty="0" smtClean="0">
                <a:solidFill>
                  <a:schemeClr val="tx1"/>
                </a:solidFill>
                <a:effectLst/>
                <a:latin typeface="+mn-lt"/>
                <a:ea typeface="+mn-ea"/>
                <a:cs typeface="+mn-cs"/>
              </a:rPr>
              <a:t>, RVK erl.</a:t>
            </a:r>
          </a:p>
          <a:p>
            <a:pPr lvl="0"/>
            <a:r>
              <a:rPr lang="de-DE" sz="1200" kern="1200" dirty="0" smtClean="0">
                <a:solidFill>
                  <a:schemeClr val="tx1"/>
                </a:solidFill>
                <a:effectLst/>
                <a:latin typeface="+mn-lt"/>
                <a:ea typeface="+mn-ea"/>
                <a:cs typeface="+mn-cs"/>
              </a:rPr>
              <a:t>Bibliothek Wirtschaftswissenschaft, ca. 100.000 </a:t>
            </a:r>
            <a:r>
              <a:rPr lang="de-DE" sz="1200" kern="1200" dirty="0" err="1" smtClean="0">
                <a:solidFill>
                  <a:schemeClr val="tx1"/>
                </a:solidFill>
                <a:effectLst/>
                <a:latin typeface="+mn-lt"/>
                <a:ea typeface="+mn-ea"/>
                <a:cs typeface="+mn-cs"/>
              </a:rPr>
              <a:t>Bde</a:t>
            </a:r>
            <a:r>
              <a:rPr lang="de-DE" sz="1200" kern="1200" dirty="0" smtClean="0">
                <a:solidFill>
                  <a:schemeClr val="tx1"/>
                </a:solidFill>
                <a:effectLst/>
                <a:latin typeface="+mn-lt"/>
                <a:ea typeface="+mn-ea"/>
                <a:cs typeface="+mn-cs"/>
              </a:rPr>
              <a:t>, FH mit RVK ca. 20%</a:t>
            </a:r>
          </a:p>
          <a:p>
            <a:pPr lvl="0"/>
            <a:r>
              <a:rPr lang="de-DE" sz="1200" kern="1200" dirty="0" smtClean="0">
                <a:solidFill>
                  <a:schemeClr val="tx1"/>
                </a:solidFill>
                <a:effectLst/>
                <a:latin typeface="+mn-lt"/>
                <a:ea typeface="+mn-ea"/>
                <a:cs typeface="+mn-cs"/>
              </a:rPr>
              <a:t>Bibliothek Mathematik, ca. 60.000 </a:t>
            </a:r>
            <a:r>
              <a:rPr lang="de-DE" sz="1200" kern="1200" dirty="0" err="1" smtClean="0">
                <a:solidFill>
                  <a:schemeClr val="tx1"/>
                </a:solidFill>
                <a:effectLst/>
                <a:latin typeface="+mn-lt"/>
                <a:ea typeface="+mn-ea"/>
                <a:cs typeface="+mn-cs"/>
              </a:rPr>
              <a:t>Bde</a:t>
            </a:r>
            <a:r>
              <a:rPr lang="de-DE" sz="1200" kern="1200" dirty="0" smtClean="0">
                <a:solidFill>
                  <a:schemeClr val="tx1"/>
                </a:solidFill>
                <a:effectLst/>
                <a:latin typeface="+mn-lt"/>
                <a:ea typeface="+mn-ea"/>
                <a:cs typeface="+mn-cs"/>
              </a:rPr>
              <a:t>, selbstgestrickte Systematik</a:t>
            </a:r>
          </a:p>
          <a:p>
            <a:pPr lvl="0"/>
            <a:r>
              <a:rPr lang="de-DE" sz="1200" kern="1200" dirty="0" smtClean="0">
                <a:solidFill>
                  <a:schemeClr val="tx1"/>
                </a:solidFill>
                <a:effectLst/>
                <a:latin typeface="+mn-lt"/>
                <a:ea typeface="+mn-ea"/>
                <a:cs typeface="+mn-cs"/>
              </a:rPr>
              <a:t>Bibliothek Informatik, ca. 15.000 </a:t>
            </a:r>
            <a:r>
              <a:rPr lang="de-DE" sz="1200" kern="1200" dirty="0" err="1" smtClean="0">
                <a:solidFill>
                  <a:schemeClr val="tx1"/>
                </a:solidFill>
                <a:effectLst/>
                <a:latin typeface="+mn-lt"/>
                <a:ea typeface="+mn-ea"/>
                <a:cs typeface="+mn-cs"/>
              </a:rPr>
              <a:t>Bde</a:t>
            </a:r>
            <a:r>
              <a:rPr lang="de-DE" sz="1200" kern="1200" dirty="0" smtClean="0">
                <a:solidFill>
                  <a:schemeClr val="tx1"/>
                </a:solidFill>
                <a:effectLst/>
                <a:latin typeface="+mn-lt"/>
                <a:ea typeface="+mn-ea"/>
                <a:cs typeface="+mn-cs"/>
              </a:rPr>
              <a:t>, selbstgestrickte Systematik</a:t>
            </a:r>
          </a:p>
          <a:p>
            <a:pPr lvl="0"/>
            <a:r>
              <a:rPr lang="de-DE" sz="1200" kern="1200" dirty="0" smtClean="0">
                <a:solidFill>
                  <a:schemeClr val="tx1"/>
                </a:solidFill>
                <a:effectLst/>
                <a:latin typeface="+mn-lt"/>
                <a:ea typeface="+mn-ea"/>
                <a:cs typeface="+mn-cs"/>
              </a:rPr>
              <a:t>Kommunikations- und Medienwissenschaft, SSG, RVK erl.</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de-DE" baseline="0" dirty="0" smtClean="0"/>
          </a:p>
          <a:p>
            <a:r>
              <a:rPr lang="de-DE" sz="1200" kern="1200" dirty="0" smtClean="0">
                <a:solidFill>
                  <a:schemeClr val="tx1"/>
                </a:solidFill>
                <a:effectLst/>
                <a:latin typeface="+mn-lt"/>
                <a:ea typeface="+mn-ea"/>
                <a:cs typeface="+mn-cs"/>
              </a:rPr>
              <a:t>Ziel nach Umbau und Sanierung:</a:t>
            </a:r>
          </a:p>
          <a:p>
            <a:r>
              <a:rPr lang="de-DE" sz="1200" kern="1200" dirty="0" smtClean="0">
                <a:solidFill>
                  <a:schemeClr val="tx1"/>
                </a:solidFill>
                <a:effectLst/>
                <a:latin typeface="+mn-lt"/>
                <a:ea typeface="+mn-ea"/>
                <a:cs typeface="+mn-cs"/>
              </a:rPr>
              <a:t>auch in den ehemaligen Magazingeschossen große Freihandbereiche, ca. 80% des Bestandes in Freihand, 500 Leseplätze, Gruppenarbeitsräume </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de-DE" dirty="0" smtClean="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3</a:t>
            </a:fld>
            <a:endParaRPr lang="de-DE" altLang="de-DE"/>
          </a:p>
        </p:txBody>
      </p:sp>
    </p:spTree>
    <p:extLst>
      <p:ext uri="{BB962C8B-B14F-4D97-AF65-F5344CB8AC3E}">
        <p14:creationId xmlns:p14="http://schemas.microsoft.com/office/powerpoint/2010/main" val="248975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 Restbestand Zw1-Magazin = </a:t>
            </a:r>
            <a:r>
              <a:rPr lang="de-DE" sz="1200" dirty="0" err="1" smtClean="0"/>
              <a:t>Math</a:t>
            </a:r>
            <a:r>
              <a:rPr lang="de-DE" sz="1200" dirty="0" smtClean="0"/>
              <a:t>, </a:t>
            </a:r>
            <a:r>
              <a:rPr lang="de-DE" sz="1200" dirty="0" err="1" smtClean="0"/>
              <a:t>Inf</a:t>
            </a:r>
            <a:r>
              <a:rPr lang="de-DE" sz="1200" dirty="0" smtClean="0"/>
              <a:t>, </a:t>
            </a:r>
            <a:r>
              <a:rPr lang="de-DE" sz="1200" dirty="0" err="1" smtClean="0"/>
              <a:t>Wiwi</a:t>
            </a:r>
            <a:r>
              <a:rPr lang="de-DE" sz="1200" dirty="0" smtClean="0"/>
              <a:t>, KMW-Magazinbestand</a:t>
            </a:r>
            <a:br>
              <a:rPr lang="de-DE" sz="1200" dirty="0" smtClean="0"/>
            </a:b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4</a:t>
            </a:fld>
            <a:endParaRPr lang="de-DE" altLang="de-DE"/>
          </a:p>
        </p:txBody>
      </p:sp>
    </p:spTree>
    <p:extLst>
      <p:ext uri="{BB962C8B-B14F-4D97-AF65-F5344CB8AC3E}">
        <p14:creationId xmlns:p14="http://schemas.microsoft.com/office/powerpoint/2010/main" val="2704311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Informatik-Bibliothek war meine kleinste Sorge</a:t>
            </a:r>
          </a:p>
          <a:p>
            <a:r>
              <a:rPr lang="de-DE" dirty="0" smtClean="0"/>
              <a:t>FH ca. 9.000 = inklusive Handapparate – RVK nur für FH, d.h. FH bleibt FH</a:t>
            </a:r>
          </a:p>
          <a:p>
            <a:r>
              <a:rPr lang="de-DE" dirty="0" smtClean="0"/>
              <a:t>Selbstgestrickte Systematik – sehr grob, </a:t>
            </a:r>
            <a:r>
              <a:rPr lang="de-DE" b="1" dirty="0" smtClean="0"/>
              <a:t>holzschnittartig, </a:t>
            </a:r>
            <a:r>
              <a:rPr lang="de-DE" dirty="0" smtClean="0"/>
              <a:t>nur 4 große Gruppen (Buchstabe, lfd. Nr.)</a:t>
            </a:r>
          </a:p>
          <a:p>
            <a:r>
              <a:rPr lang="de-DE" dirty="0" smtClean="0"/>
              <a:t>Nur die Freihand sollte auf RVK umgestellt werden</a:t>
            </a:r>
          </a:p>
          <a:p>
            <a:r>
              <a:rPr lang="de-DE" dirty="0" smtClean="0"/>
              <a:t>Aussonderung: im Ergebnis ca. 8.000 Bde.</a:t>
            </a:r>
            <a:r>
              <a:rPr lang="de-DE" baseline="0" dirty="0" smtClean="0"/>
              <a:t> FH</a:t>
            </a:r>
          </a:p>
          <a:p>
            <a:r>
              <a:rPr lang="de-DE" baseline="0" dirty="0" smtClean="0"/>
              <a:t>RVK- Vorakzession erklären</a:t>
            </a:r>
            <a:endParaRPr lang="de-DE" dirty="0" smtClean="0"/>
          </a:p>
          <a:p>
            <a:endParaRPr lang="de-DE" baseline="0" dirty="0" smtClean="0"/>
          </a:p>
          <a:p>
            <a:r>
              <a:rPr lang="de-DE" baseline="0" dirty="0" smtClean="0"/>
              <a:t>(Anschließend Magazinbestand nach Aussonderungen durchgesehen)</a:t>
            </a:r>
          </a:p>
          <a:p>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5</a:t>
            </a:fld>
            <a:endParaRPr lang="de-DE" altLang="de-DE"/>
          </a:p>
        </p:txBody>
      </p:sp>
    </p:spTree>
    <p:extLst>
      <p:ext uri="{BB962C8B-B14F-4D97-AF65-F5344CB8AC3E}">
        <p14:creationId xmlns:p14="http://schemas.microsoft.com/office/powerpoint/2010/main" val="222028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Ca. 60.000 </a:t>
            </a:r>
            <a:r>
              <a:rPr lang="de-DE" dirty="0" err="1" smtClean="0"/>
              <a:t>Bde</a:t>
            </a:r>
            <a:r>
              <a:rPr lang="de-DE" dirty="0" smtClean="0"/>
              <a:t>, davon sollen knapp 50.000 in FH</a:t>
            </a:r>
          </a:p>
          <a:p>
            <a:pPr marL="171450" indent="-171450">
              <a:buFontTx/>
              <a:buChar char="-"/>
            </a:pPr>
            <a:r>
              <a:rPr lang="de-DE" dirty="0" smtClean="0"/>
              <a:t>Selbstgestrickte Systematik in gesamter Bibliothek</a:t>
            </a:r>
          </a:p>
          <a:p>
            <a:pPr marL="171450" indent="-171450">
              <a:buFontTx/>
              <a:buChar char="-"/>
            </a:pPr>
            <a:r>
              <a:rPr lang="de-DE" b="1" dirty="0" smtClean="0"/>
              <a:t>Nur ein Leseraum mit wichtigsten Lehrbüchern (ca. 2.000) , Rest auf viele kleine Magazinräume verteilt</a:t>
            </a:r>
            <a:br>
              <a:rPr lang="de-DE" b="1" dirty="0" smtClean="0"/>
            </a:br>
            <a:endParaRPr lang="de-DE" b="1"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sz="1200" b="1" dirty="0" smtClean="0"/>
              <a:t>Besonderheit:</a:t>
            </a:r>
            <a:r>
              <a:rPr lang="de-DE" sz="1200" dirty="0" smtClean="0"/>
              <a:t/>
            </a:r>
            <a:br>
              <a:rPr lang="de-DE" sz="1200" dirty="0" smtClean="0"/>
            </a:br>
            <a:r>
              <a:rPr lang="de-DE" dirty="0" smtClean="0"/>
              <a:t>Auch die Mathematik-Bibliothek hatte eine </a:t>
            </a:r>
            <a:r>
              <a:rPr lang="de-DE" b="1" dirty="0" smtClean="0"/>
              <a:t>Haussystematik</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sz="1200" dirty="0" smtClean="0"/>
              <a:t>systematische Aufstellung im Magazin, hier von Vorteil:</a:t>
            </a:r>
            <a:br>
              <a:rPr lang="de-DE" sz="1200" dirty="0" smtClean="0"/>
            </a:br>
            <a:r>
              <a:rPr lang="de-DE" sz="1200" dirty="0" smtClean="0"/>
              <a:t>1. </a:t>
            </a:r>
            <a:r>
              <a:rPr lang="de-DE" sz="1200" dirty="0" err="1" smtClean="0"/>
              <a:t>Konkordanzliste</a:t>
            </a:r>
            <a:r>
              <a:rPr lang="de-DE" sz="1200" dirty="0" smtClean="0"/>
              <a:t> möglich</a:t>
            </a:r>
            <a:br>
              <a:rPr lang="de-DE" sz="1200" dirty="0" smtClean="0"/>
            </a:br>
            <a:r>
              <a:rPr lang="de-DE" sz="1200" dirty="0" smtClean="0"/>
              <a:t>2. bereits im Magazin konnten die RVK-Bücher jeweils direkt hinter alter Systematik einsortiert werden</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Festlegung bei Umzug ins Interim: zuerst alte Systematik, jeweils dahinter RVK, jedoch in der Reihenfolge der RVK</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b="1" dirty="0" smtClean="0"/>
              <a:t>Benötigte</a:t>
            </a:r>
            <a:r>
              <a:rPr lang="de-DE" b="1" baseline="0" dirty="0" smtClean="0"/>
              <a:t> </a:t>
            </a:r>
            <a:r>
              <a:rPr lang="de-DE" b="1" dirty="0" smtClean="0"/>
              <a:t>Zeit: bis kurz vor dem Umzug in die CB 2009</a:t>
            </a:r>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6</a:t>
            </a:fld>
            <a:endParaRPr lang="de-DE" altLang="de-DE"/>
          </a:p>
        </p:txBody>
      </p:sp>
    </p:spTree>
    <p:extLst>
      <p:ext uri="{BB962C8B-B14F-4D97-AF65-F5344CB8AC3E}">
        <p14:creationId xmlns:p14="http://schemas.microsoft.com/office/powerpoint/2010/main" val="273105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de-DE" sz="120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de-DE" dirty="0" smtClean="0"/>
              <a:t>Aus einem Protokoll (2005): Festlegung bei Umzug ins Interim: zuerst alte Systematik, jeweils dahinter RVK, jedoch in der Reihenfolge der RVK</a:t>
            </a:r>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7</a:t>
            </a:fld>
            <a:endParaRPr lang="de-DE" altLang="de-DE"/>
          </a:p>
        </p:txBody>
      </p:sp>
    </p:spTree>
    <p:extLst>
      <p:ext uri="{BB962C8B-B14F-4D97-AF65-F5344CB8AC3E}">
        <p14:creationId xmlns:p14="http://schemas.microsoft.com/office/powerpoint/2010/main" val="135853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Ca. 100.000 </a:t>
            </a:r>
            <a:r>
              <a:rPr lang="de-DE" sz="1200" kern="1200" dirty="0" err="1" smtClean="0">
                <a:solidFill>
                  <a:schemeClr val="tx1"/>
                </a:solidFill>
                <a:effectLst/>
                <a:latin typeface="+mn-lt"/>
                <a:ea typeface="+mn-ea"/>
                <a:cs typeface="+mn-cs"/>
              </a:rPr>
              <a:t>Bde</a:t>
            </a:r>
            <a:r>
              <a:rPr lang="de-DE" sz="1200" kern="1200" dirty="0" smtClean="0">
                <a:solidFill>
                  <a:schemeClr val="tx1"/>
                </a:solidFill>
                <a:effectLst/>
                <a:latin typeface="+mn-lt"/>
                <a:ea typeface="+mn-ea"/>
                <a:cs typeface="+mn-cs"/>
              </a:rPr>
              <a:t>, RVK nur in FH und Lesesaal (etwa 20% des Bestandes)</a:t>
            </a:r>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8</a:t>
            </a:fld>
            <a:endParaRPr lang="de-DE" altLang="de-DE"/>
          </a:p>
        </p:txBody>
      </p:sp>
    </p:spTree>
    <p:extLst>
      <p:ext uri="{BB962C8B-B14F-4D97-AF65-F5344CB8AC3E}">
        <p14:creationId xmlns:p14="http://schemas.microsoft.com/office/powerpoint/2010/main" val="2797433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smtClean="0">
                <a:solidFill>
                  <a:schemeClr val="tx1"/>
                </a:solidFill>
                <a:effectLst/>
                <a:latin typeface="+mn-lt"/>
                <a:ea typeface="+mn-ea"/>
                <a:cs typeface="+mn-cs"/>
              </a:rPr>
              <a:t>September 2006:</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Listen über RVK ab Signatur A 21 000 und B-Signaturen werden über Herrn Reisinger erstellt und müssen vor dem Bekleben überprüft werden</a:t>
            </a:r>
          </a:p>
          <a:p>
            <a:pPr lvl="0"/>
            <a:r>
              <a:rPr lang="de-DE" sz="1200" kern="1200" dirty="0" smtClean="0">
                <a:solidFill>
                  <a:schemeClr val="tx1"/>
                </a:solidFill>
                <a:effectLst/>
                <a:latin typeface="+mn-lt"/>
                <a:ea typeface="+mn-ea"/>
                <a:cs typeface="+mn-cs"/>
              </a:rPr>
              <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ab Januar 2007:</a:t>
            </a:r>
            <a:br>
              <a:rPr lang="de-DE" sz="1200" kern="1200" dirty="0" smtClean="0">
                <a:solidFill>
                  <a:schemeClr val="tx1"/>
                </a:solidFill>
                <a:effectLst/>
                <a:latin typeface="+mn-lt"/>
                <a:ea typeface="+mn-ea"/>
                <a:cs typeface="+mn-cs"/>
              </a:rPr>
            </a:br>
            <a:r>
              <a:rPr lang="de-DE" sz="1200" kern="1200" dirty="0" smtClean="0">
                <a:solidFill>
                  <a:schemeClr val="tx1"/>
                </a:solidFill>
                <a:effectLst/>
                <a:latin typeface="+mn-lt"/>
                <a:ea typeface="+mn-ea"/>
                <a:cs typeface="+mn-cs"/>
              </a:rPr>
              <a:t>werden 2 studentische Hilfskräfte mit dem Bekleben der Magazinbücher und der Zeitschriften (grün) mit der RVK beauftragt</a:t>
            </a:r>
          </a:p>
          <a:p>
            <a:pPr lvl="0"/>
            <a:r>
              <a:rPr lang="de-DE" sz="1200" kern="1200" dirty="0" smtClean="0">
                <a:solidFill>
                  <a:schemeClr val="tx1"/>
                </a:solidFill>
                <a:effectLst/>
                <a:latin typeface="+mn-lt"/>
                <a:ea typeface="+mn-ea"/>
                <a:cs typeface="+mn-cs"/>
              </a:rPr>
              <a:t>besondere Aufmerksamkeit bei der Rücknahme in der Ausleihe ist dann erforderlich</a:t>
            </a:r>
          </a:p>
          <a:p>
            <a:pPr lvl="0"/>
            <a:endParaRPr lang="de-DE"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b="1" kern="1200" dirty="0" smtClean="0">
                <a:solidFill>
                  <a:schemeClr val="tx1"/>
                </a:solidFill>
                <a:effectLst/>
                <a:latin typeface="+mn-lt"/>
                <a:ea typeface="+mn-ea"/>
                <a:cs typeface="+mn-cs"/>
              </a:rPr>
              <a:t>Der laufende Betrieb mit Neuzugängen</a:t>
            </a:r>
            <a:r>
              <a:rPr lang="de-DE" sz="1200" b="1" kern="1200" baseline="0" dirty="0" smtClean="0">
                <a:solidFill>
                  <a:schemeClr val="tx1"/>
                </a:solidFill>
                <a:effectLst/>
                <a:latin typeface="+mn-lt"/>
                <a:ea typeface="+mn-ea"/>
                <a:cs typeface="+mn-cs"/>
              </a:rPr>
              <a:t> </a:t>
            </a:r>
            <a:r>
              <a:rPr lang="de-DE" sz="1200" kern="1200" baseline="0" dirty="0" smtClean="0">
                <a:solidFill>
                  <a:schemeClr val="tx1"/>
                </a:solidFill>
                <a:effectLst/>
                <a:latin typeface="+mn-lt"/>
                <a:ea typeface="+mn-ea"/>
                <a:cs typeface="+mn-cs"/>
              </a:rPr>
              <a:t>ging weiter </a:t>
            </a:r>
            <a:r>
              <a:rPr lang="de-DE" sz="1200" kern="1200" baseline="0" dirty="0" smtClean="0">
                <a:solidFill>
                  <a:schemeClr val="tx1"/>
                </a:solidFill>
                <a:effectLst/>
                <a:latin typeface="+mn-lt"/>
                <a:ea typeface="+mn-ea"/>
                <a:cs typeface="+mn-cs"/>
                <a:sym typeface="Wingdings" panose="05000000000000000000" pitchFamily="2" charset="2"/>
              </a:rPr>
              <a:t> </a:t>
            </a:r>
            <a:r>
              <a:rPr lang="de-DE" sz="1200" kern="1200" dirty="0" smtClean="0">
                <a:solidFill>
                  <a:schemeClr val="tx1"/>
                </a:solidFill>
                <a:effectLst/>
                <a:latin typeface="+mn-lt"/>
                <a:ea typeface="+mn-ea"/>
                <a:cs typeface="+mn-cs"/>
              </a:rPr>
              <a:t>Mitte 2007 kam erschwerend dazu: aus Platzgründen mussten ältere Bücher aus der Freihand bis A 32 999 für das Magazin umgearbeitet werden</a:t>
            </a:r>
            <a:endParaRPr lang="de-DE" dirty="0"/>
          </a:p>
        </p:txBody>
      </p:sp>
      <p:sp>
        <p:nvSpPr>
          <p:cNvPr id="4" name="Foliennummernplatzhalter 3"/>
          <p:cNvSpPr>
            <a:spLocks noGrp="1"/>
          </p:cNvSpPr>
          <p:nvPr>
            <p:ph type="sldNum" sz="quarter" idx="10"/>
          </p:nvPr>
        </p:nvSpPr>
        <p:spPr/>
        <p:txBody>
          <a:bodyPr/>
          <a:lstStyle/>
          <a:p>
            <a:fld id="{AC26ECE4-A2E4-4858-B6A0-9CBF85E82513}" type="slidenum">
              <a:rPr lang="de-DE" altLang="de-DE" smtClean="0"/>
              <a:pPr/>
              <a:t>9</a:t>
            </a:fld>
            <a:endParaRPr lang="de-DE" altLang="de-DE"/>
          </a:p>
        </p:txBody>
      </p:sp>
    </p:spTree>
    <p:extLst>
      <p:ext uri="{BB962C8B-B14F-4D97-AF65-F5344CB8AC3E}">
        <p14:creationId xmlns:p14="http://schemas.microsoft.com/office/powerpoint/2010/main" val="1551344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14348" y="1958977"/>
            <a:ext cx="7772400" cy="1470025"/>
          </a:xfrm>
        </p:spPr>
        <p:txBody>
          <a:bodyPr/>
          <a:lstStyle>
            <a:lvl1pPr>
              <a:defRPr>
                <a:latin typeface="Futura Book" pitchFamily="2" charset="0"/>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36637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9"/>
            <a:ext cx="6019800" cy="5851525"/>
          </a:xfrm>
        </p:spPr>
        <p:txBody>
          <a:bodyPr vert="eaVert"/>
          <a:lstStyle>
            <a:lvl4pPr>
              <a:defRPr/>
            </a:lvl4pPr>
            <a:lvl5pP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182835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Futura Book" pitchFamily="2"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4pPr>
              <a:defRPr/>
            </a:lvl4pPr>
            <a:lvl5pP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466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sz="half" idx="1"/>
          </p:nvPr>
        </p:nvSpPr>
        <p:spPr>
          <a:xfrm>
            <a:off x="457200" y="1785927"/>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648200" y="1785927"/>
            <a:ext cx="4038600" cy="4340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94651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dirty="0"/>
          </a:p>
        </p:txBody>
      </p:sp>
      <p:sp>
        <p:nvSpPr>
          <p:cNvPr id="3" name="Textplatzhalt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04849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70660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10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24324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1792288" y="5367339"/>
            <a:ext cx="5486400" cy="7048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Tree>
    <p:extLst>
      <p:ext uri="{BB962C8B-B14F-4D97-AF65-F5344CB8AC3E}">
        <p14:creationId xmlns:p14="http://schemas.microsoft.com/office/powerpoint/2010/main" val="200878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lvl4pPr>
              <a:defRPr/>
            </a:lvl4pPr>
            <a:lvl5pPr>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921556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173788"/>
            <a:ext cx="9144000" cy="684212"/>
          </a:xfrm>
          <a:prstGeom prst="rect">
            <a:avLst/>
          </a:prstGeom>
          <a:solidFill>
            <a:srgbClr val="002F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a:p>
            <a:pPr algn="ctr" fontAlgn="auto">
              <a:spcBef>
                <a:spcPts val="0"/>
              </a:spcBef>
              <a:spcAft>
                <a:spcPts val="0"/>
              </a:spcAft>
              <a:defRPr/>
            </a:pPr>
            <a:endParaRPr lang="de-DE" dirty="0"/>
          </a:p>
        </p:txBody>
      </p:sp>
      <p:sp>
        <p:nvSpPr>
          <p:cNvPr id="1027" name="Titelplatzhalter 1"/>
          <p:cNvSpPr>
            <a:spLocks noGrp="1"/>
          </p:cNvSpPr>
          <p:nvPr>
            <p:ph type="title"/>
          </p:nvPr>
        </p:nvSpPr>
        <p:spPr bwMode="auto">
          <a:xfrm>
            <a:off x="457200" y="714375"/>
            <a:ext cx="8229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8" name="Textplatzhalter 2"/>
          <p:cNvSpPr>
            <a:spLocks noGrp="1"/>
          </p:cNvSpPr>
          <p:nvPr>
            <p:ph type="body" idx="1"/>
          </p:nvPr>
        </p:nvSpPr>
        <p:spPr bwMode="auto">
          <a:xfrm>
            <a:off x="457200" y="2143125"/>
            <a:ext cx="82296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pic>
        <p:nvPicPr>
          <p:cNvPr id="1029" name="Grafik 10" descr="uni_g3260.png"/>
          <p:cNvPicPr>
            <a:picLocks noChangeAspect="1"/>
          </p:cNvPicPr>
          <p:nvPr/>
        </p:nvPicPr>
        <p:blipFill>
          <a:blip r:embed="rId12" cstate="print">
            <a:extLst>
              <a:ext uri="{28A0092B-C50C-407E-A947-70E740481C1C}">
                <a14:useLocalDpi xmlns:a14="http://schemas.microsoft.com/office/drawing/2010/main" val="0"/>
              </a:ext>
            </a:extLst>
          </a:blip>
          <a:srcRect r="21500"/>
          <a:stretch>
            <a:fillRect/>
          </a:stretch>
        </p:blipFill>
        <p:spPr bwMode="auto">
          <a:xfrm>
            <a:off x="7572375" y="6173788"/>
            <a:ext cx="1570038"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Grafik 11" descr="ublw.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79388" y="6310313"/>
            <a:ext cx="24701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p:txStyles>
    <p:titleStyle>
      <a:lvl1pPr algn="ctr" rtl="0" eaLnBrk="0" fontAlgn="base" hangingPunct="0">
        <a:spcBef>
          <a:spcPct val="0"/>
        </a:spcBef>
        <a:spcAft>
          <a:spcPct val="0"/>
        </a:spcAft>
        <a:defRPr sz="2800" b="1" kern="1200">
          <a:solidFill>
            <a:srgbClr val="F09000"/>
          </a:solidFill>
          <a:latin typeface="Futura Book" pitchFamily="2" charset="0"/>
          <a:ea typeface="+mj-ea"/>
          <a:cs typeface="+mj-cs"/>
        </a:defRPr>
      </a:lvl1pPr>
      <a:lvl2pPr algn="ctr" rtl="0" eaLnBrk="0" fontAlgn="base" hangingPunct="0">
        <a:spcBef>
          <a:spcPct val="0"/>
        </a:spcBef>
        <a:spcAft>
          <a:spcPct val="0"/>
        </a:spcAft>
        <a:defRPr sz="2800" b="1">
          <a:solidFill>
            <a:srgbClr val="F09000"/>
          </a:solidFill>
          <a:latin typeface="Futura Book" pitchFamily="2" charset="0"/>
        </a:defRPr>
      </a:lvl2pPr>
      <a:lvl3pPr algn="ctr" rtl="0" eaLnBrk="0" fontAlgn="base" hangingPunct="0">
        <a:spcBef>
          <a:spcPct val="0"/>
        </a:spcBef>
        <a:spcAft>
          <a:spcPct val="0"/>
        </a:spcAft>
        <a:defRPr sz="2800" b="1">
          <a:solidFill>
            <a:srgbClr val="F09000"/>
          </a:solidFill>
          <a:latin typeface="Futura Book" pitchFamily="2" charset="0"/>
        </a:defRPr>
      </a:lvl3pPr>
      <a:lvl4pPr algn="ctr" rtl="0" eaLnBrk="0" fontAlgn="base" hangingPunct="0">
        <a:spcBef>
          <a:spcPct val="0"/>
        </a:spcBef>
        <a:spcAft>
          <a:spcPct val="0"/>
        </a:spcAft>
        <a:defRPr sz="2800" b="1">
          <a:solidFill>
            <a:srgbClr val="F09000"/>
          </a:solidFill>
          <a:latin typeface="Futura Book" pitchFamily="2" charset="0"/>
        </a:defRPr>
      </a:lvl4pPr>
      <a:lvl5pPr algn="ctr" rtl="0" eaLnBrk="0" fontAlgn="base" hangingPunct="0">
        <a:spcBef>
          <a:spcPct val="0"/>
        </a:spcBef>
        <a:spcAft>
          <a:spcPct val="0"/>
        </a:spcAft>
        <a:defRPr sz="2800" b="1">
          <a:solidFill>
            <a:srgbClr val="F09000"/>
          </a:solidFill>
          <a:latin typeface="Futura Book" pitchFamily="2" charset="0"/>
        </a:defRPr>
      </a:lvl5pPr>
      <a:lvl6pPr marL="457200" algn="ctr" rtl="0" fontAlgn="base">
        <a:spcBef>
          <a:spcPct val="0"/>
        </a:spcBef>
        <a:spcAft>
          <a:spcPct val="0"/>
        </a:spcAft>
        <a:defRPr sz="2800" b="1">
          <a:solidFill>
            <a:srgbClr val="F09000"/>
          </a:solidFill>
          <a:latin typeface="Arial" charset="0"/>
        </a:defRPr>
      </a:lvl6pPr>
      <a:lvl7pPr marL="914400" algn="ctr" rtl="0" fontAlgn="base">
        <a:spcBef>
          <a:spcPct val="0"/>
        </a:spcBef>
        <a:spcAft>
          <a:spcPct val="0"/>
        </a:spcAft>
        <a:defRPr sz="2800" b="1">
          <a:solidFill>
            <a:srgbClr val="F09000"/>
          </a:solidFill>
          <a:latin typeface="Arial" charset="0"/>
        </a:defRPr>
      </a:lvl7pPr>
      <a:lvl8pPr marL="1371600" algn="ctr" rtl="0" fontAlgn="base">
        <a:spcBef>
          <a:spcPct val="0"/>
        </a:spcBef>
        <a:spcAft>
          <a:spcPct val="0"/>
        </a:spcAft>
        <a:defRPr sz="2800" b="1">
          <a:solidFill>
            <a:srgbClr val="F09000"/>
          </a:solidFill>
          <a:latin typeface="Arial" charset="0"/>
        </a:defRPr>
      </a:lvl8pPr>
      <a:lvl9pPr marL="1828800" algn="ctr" rtl="0" fontAlgn="base">
        <a:spcBef>
          <a:spcPct val="0"/>
        </a:spcBef>
        <a:spcAft>
          <a:spcPct val="0"/>
        </a:spcAft>
        <a:defRPr sz="2800" b="1">
          <a:solidFill>
            <a:srgbClr val="F09000"/>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Futura Book" pitchFamily="2"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Futura Book" pitchFamily="2"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Futura Book" pitchFamily="2"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utura Book" pitchFamily="2"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400" kern="1200">
          <a:solidFill>
            <a:schemeClr val="tx1"/>
          </a:solidFill>
          <a:latin typeface="Futura Book"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doc.hu-berlin.de/series/berliner-handreichungen/2010-28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714375" y="1958975"/>
            <a:ext cx="7772400" cy="1470025"/>
          </a:xfrm>
        </p:spPr>
        <p:txBody>
          <a:bodyPr/>
          <a:lstStyle/>
          <a:p>
            <a:pPr eaLnBrk="1" hangingPunct="1"/>
            <a:r>
              <a:rPr lang="de-DE" altLang="de-DE" dirty="0" smtClean="0"/>
              <a:t>Aus vielen mach eins</a:t>
            </a:r>
          </a:p>
        </p:txBody>
      </p:sp>
      <p:sp>
        <p:nvSpPr>
          <p:cNvPr id="3" name="Untertitel 2"/>
          <p:cNvSpPr>
            <a:spLocks noGrp="1"/>
          </p:cNvSpPr>
          <p:nvPr>
            <p:ph type="subTitle" idx="1"/>
          </p:nvPr>
        </p:nvSpPr>
        <p:spPr/>
        <p:txBody>
          <a:bodyPr/>
          <a:lstStyle/>
          <a:p>
            <a:pPr eaLnBrk="1" hangingPunct="1">
              <a:buFont typeface="Arial" charset="0"/>
              <a:buNone/>
              <a:defRPr/>
            </a:pPr>
            <a:r>
              <a:rPr lang="de-DE" dirty="0" smtClean="0"/>
              <a:t>Standortkonsolidierung und RVK-Umstellung an der UB Leipzig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395536" y="1052737"/>
            <a:ext cx="8424936" cy="4896544"/>
          </a:xfrm>
        </p:spPr>
        <p:txBody>
          <a:bodyPr/>
          <a:lstStyle/>
          <a:p>
            <a:pPr marL="0" lvl="0" indent="0">
              <a:buNone/>
            </a:pPr>
            <a:r>
              <a:rPr lang="de-DE" dirty="0" smtClean="0"/>
              <a:t>Zeitschriften:</a:t>
            </a:r>
          </a:p>
          <a:p>
            <a:pPr marL="0" lvl="0" indent="0">
              <a:buNone/>
            </a:pPr>
            <a:endParaRPr lang="de-DE" sz="2000" dirty="0"/>
          </a:p>
          <a:p>
            <a:pPr>
              <a:buFontTx/>
              <a:buChar char="-"/>
            </a:pPr>
            <a:r>
              <a:rPr lang="de-DE" sz="2000" dirty="0" smtClean="0"/>
              <a:t>für </a:t>
            </a:r>
            <a:r>
              <a:rPr lang="de-DE" sz="2000" dirty="0"/>
              <a:t>jedes Fach Excel-Tabellen erstellt </a:t>
            </a:r>
            <a:r>
              <a:rPr lang="de-DE" sz="2000" dirty="0">
                <a:sym typeface="Wingdings" panose="05000000000000000000" pitchFamily="2" charset="2"/>
              </a:rPr>
              <a:t> </a:t>
            </a:r>
            <a:r>
              <a:rPr lang="de-DE" sz="2000" dirty="0" smtClean="0"/>
              <a:t>RVK + Flächenbedarf für Umzug</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r>
              <a:rPr lang="de-DE" sz="2000" dirty="0" smtClean="0"/>
              <a:t/>
            </a:r>
            <a:br>
              <a:rPr lang="de-DE" sz="2000" dirty="0" smtClean="0"/>
            </a:br>
            <a:endParaRPr lang="de-DE" sz="2000" dirty="0" smtClean="0"/>
          </a:p>
          <a:p>
            <a:pPr>
              <a:buFontTx/>
              <a:buChar char="-"/>
            </a:pPr>
            <a:r>
              <a:rPr lang="de-DE" sz="2000" dirty="0"/>
              <a:t>ab welchem Jahr wird die Zeitschrift in FH gestellt</a:t>
            </a:r>
            <a:br>
              <a:rPr lang="de-DE" sz="2000" dirty="0"/>
            </a:br>
            <a:r>
              <a:rPr lang="de-DE" sz="2000" dirty="0"/>
              <a:t>(z.B. </a:t>
            </a:r>
            <a:r>
              <a:rPr lang="de-DE" sz="2000" dirty="0" err="1"/>
              <a:t>Inf</a:t>
            </a:r>
            <a:r>
              <a:rPr lang="de-DE" sz="2000" dirty="0"/>
              <a:t> 5 Jahre, </a:t>
            </a:r>
            <a:r>
              <a:rPr lang="de-DE" sz="2000" dirty="0" err="1"/>
              <a:t>Wiwi</a:t>
            </a:r>
            <a:r>
              <a:rPr lang="de-DE" sz="2000" dirty="0"/>
              <a:t> 5 oder 10 Jahre zurück, </a:t>
            </a:r>
            <a:r>
              <a:rPr lang="de-DE" sz="2000" dirty="0" err="1"/>
              <a:t>Math</a:t>
            </a:r>
            <a:r>
              <a:rPr lang="de-DE" sz="2000" dirty="0"/>
              <a:t> ab ca. 1950</a:t>
            </a:r>
            <a:r>
              <a:rPr lang="de-DE" sz="2000" dirty="0" smtClean="0"/>
              <a:t>,)</a:t>
            </a:r>
          </a:p>
          <a:p>
            <a:pPr>
              <a:buFontTx/>
              <a:buChar char="-"/>
            </a:pPr>
            <a:r>
              <a:rPr lang="de-DE" sz="2000" dirty="0"/>
              <a:t>ZS im Magazin grün </a:t>
            </a:r>
            <a:r>
              <a:rPr lang="de-DE" sz="2000" dirty="0" smtClean="0"/>
              <a:t>beklebt </a:t>
            </a:r>
            <a:r>
              <a:rPr lang="de-DE" sz="2000" dirty="0" smtClean="0">
                <a:sym typeface="Wingdings" panose="05000000000000000000" pitchFamily="2" charset="2"/>
              </a:rPr>
              <a:t> studentische Hilfskräfte</a:t>
            </a:r>
            <a:endParaRPr lang="de-DE" sz="2000" dirty="0" smtClean="0"/>
          </a:p>
        </p:txBody>
      </p:sp>
      <p:graphicFrame>
        <p:nvGraphicFramePr>
          <p:cNvPr id="5" name="Tabelle 4"/>
          <p:cNvGraphicFramePr>
            <a:graphicFrameLocks noGrp="1"/>
          </p:cNvGraphicFramePr>
          <p:nvPr>
            <p:extLst>
              <p:ext uri="{D42A27DB-BD31-4B8C-83A1-F6EECF244321}">
                <p14:modId xmlns:p14="http://schemas.microsoft.com/office/powerpoint/2010/main" val="1622827508"/>
              </p:ext>
            </p:extLst>
          </p:nvPr>
        </p:nvGraphicFramePr>
        <p:xfrm>
          <a:off x="827584" y="2276872"/>
          <a:ext cx="7704857" cy="2203728"/>
        </p:xfrm>
        <a:graphic>
          <a:graphicData uri="http://schemas.openxmlformats.org/drawingml/2006/table">
            <a:tbl>
              <a:tblPr>
                <a:tableStyleId>{5C22544A-7EE6-4342-B048-85BDC9FD1C3A}</a:tableStyleId>
              </a:tblPr>
              <a:tblGrid>
                <a:gridCol w="84472"/>
                <a:gridCol w="440278"/>
                <a:gridCol w="491473"/>
                <a:gridCol w="2303777"/>
                <a:gridCol w="450516"/>
                <a:gridCol w="450516"/>
                <a:gridCol w="391642"/>
                <a:gridCol w="337888"/>
                <a:gridCol w="1228681"/>
                <a:gridCol w="1525614"/>
              </a:tblGrid>
              <a:tr h="391334">
                <a:tc>
                  <a:txBody>
                    <a:bodyPr/>
                    <a:lstStyle/>
                    <a:p>
                      <a:pPr algn="l" fontAlgn="t"/>
                      <a:r>
                        <a:rPr lang="de-DE" sz="800" u="none" strike="noStrike" dirty="0">
                          <a:effectLst/>
                        </a:rPr>
                        <a:t>U</a:t>
                      </a:r>
                      <a:endParaRPr lang="de-DE" sz="800" b="1" i="0" u="none" strike="noStrike" dirty="0">
                        <a:effectLst/>
                        <a:latin typeface="Arial" panose="020B0604020202020204" pitchFamily="34" charset="0"/>
                      </a:endParaRPr>
                    </a:p>
                  </a:txBody>
                  <a:tcPr marL="0" marR="0" marT="0" marB="0"/>
                </a:tc>
                <a:tc>
                  <a:txBody>
                    <a:bodyPr/>
                    <a:lstStyle/>
                    <a:p>
                      <a:pPr algn="l" fontAlgn="t"/>
                      <a:r>
                        <a:rPr lang="de-DE" sz="800" u="none" strike="noStrike">
                          <a:effectLst/>
                        </a:rPr>
                        <a:t>Signatur</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RVK</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de-DE" sz="800" u="none" strike="noStrike">
                          <a:effectLst/>
                        </a:rPr>
                        <a:t>Titel</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Mag-</a:t>
                      </a:r>
                      <a:br>
                        <a:rPr lang="de-DE" sz="800" u="none" strike="noStrike">
                          <a:effectLst/>
                        </a:rPr>
                      </a:br>
                      <a:r>
                        <a:rPr lang="de-DE" sz="800" u="none" strike="noStrike">
                          <a:effectLst/>
                        </a:rPr>
                        <a:t>Meter</a:t>
                      </a:r>
                      <a:br>
                        <a:rPr lang="de-DE" sz="800" u="none" strike="noStrike">
                          <a:effectLst/>
                        </a:rPr>
                      </a:br>
                      <a:r>
                        <a:rPr lang="de-DE" sz="800" u="none" strike="noStrike">
                          <a:effectLst/>
                        </a:rPr>
                        <a:t>Bände</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FH-Meter</a:t>
                      </a:r>
                      <a:br>
                        <a:rPr lang="de-DE" sz="800" u="none" strike="noStrike">
                          <a:effectLst/>
                        </a:rPr>
                      </a:br>
                      <a:r>
                        <a:rPr lang="de-DE" sz="800" u="none" strike="noStrike">
                          <a:effectLst/>
                        </a:rPr>
                        <a:t>Bände</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Meter</a:t>
                      </a:r>
                      <a:br>
                        <a:rPr lang="de-DE" sz="800" u="none" strike="noStrike">
                          <a:effectLst/>
                        </a:rPr>
                      </a:br>
                      <a:r>
                        <a:rPr lang="de-DE" sz="800" u="none" strike="noStrike">
                          <a:effectLst/>
                        </a:rPr>
                        <a:t>letzter</a:t>
                      </a:r>
                      <a:br>
                        <a:rPr lang="de-DE" sz="800" u="none" strike="noStrike">
                          <a:effectLst/>
                        </a:rPr>
                      </a:br>
                      <a:r>
                        <a:rPr lang="de-DE" sz="800" u="none" strike="noStrike">
                          <a:effectLst/>
                        </a:rPr>
                        <a:t>geb. Jg.</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gerun-</a:t>
                      </a:r>
                      <a:br>
                        <a:rPr lang="de-DE" sz="800" u="none" strike="noStrike">
                          <a:effectLst/>
                        </a:rPr>
                      </a:br>
                      <a:r>
                        <a:rPr lang="de-DE" sz="800" u="none" strike="noStrike">
                          <a:effectLst/>
                        </a:rPr>
                        <a:t>det</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Magazin</a:t>
                      </a:r>
                      <a:br>
                        <a:rPr lang="de-DE" sz="800" u="none" strike="noStrike">
                          <a:effectLst/>
                        </a:rPr>
                      </a:br>
                      <a:r>
                        <a:rPr lang="de-DE" sz="800" u="none" strike="noStrike">
                          <a:effectLst/>
                        </a:rPr>
                        <a:t>von - bis</a:t>
                      </a:r>
                      <a:endParaRPr lang="de-DE" sz="800" b="1"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FH</a:t>
                      </a:r>
                      <a:br>
                        <a:rPr lang="de-DE" sz="800" u="none" strike="noStrike">
                          <a:effectLst/>
                        </a:rPr>
                      </a:br>
                      <a:r>
                        <a:rPr lang="de-DE" sz="800" u="none" strike="noStrike">
                          <a:effectLst/>
                        </a:rPr>
                        <a:t>von - bis</a:t>
                      </a:r>
                      <a:endParaRPr lang="de-DE" sz="800" b="1" i="0" u="none" strike="noStrike">
                        <a:effectLst/>
                        <a:latin typeface="Arial" panose="020B0604020202020204" pitchFamily="34" charset="0"/>
                      </a:endParaRPr>
                    </a:p>
                  </a:txBody>
                  <a:tcPr marL="0" marR="0" marT="0" marB="0"/>
                </a:tc>
              </a:tr>
              <a:tr h="391334">
                <a:tc>
                  <a:txBody>
                    <a:bodyPr/>
                    <a:lstStyle/>
                    <a:p>
                      <a:pPr algn="l" fontAlgn="t"/>
                      <a:r>
                        <a:rPr lang="de-DE" sz="800" u="none" strike="noStrike">
                          <a:effectLst/>
                        </a:rPr>
                        <a:t>u</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Z 211</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SA 1080</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pt-BR" sz="800" u="none" strike="noStrike" dirty="0">
                          <a:effectLst/>
                        </a:rPr>
                        <a:t>Annales Academiae Scientiarum</a:t>
                      </a:r>
                      <a:br>
                        <a:rPr lang="pt-BR" sz="800" u="none" strike="noStrike" dirty="0">
                          <a:effectLst/>
                        </a:rPr>
                      </a:br>
                      <a:r>
                        <a:rPr lang="pt-BR" sz="800" u="none" strike="noStrike" dirty="0">
                          <a:effectLst/>
                        </a:rPr>
                        <a:t>Fennicae</a:t>
                      </a:r>
                      <a:br>
                        <a:rPr lang="pt-BR" sz="800" u="none" strike="noStrike" dirty="0">
                          <a:effectLst/>
                        </a:rPr>
                      </a:br>
                      <a:r>
                        <a:rPr lang="pt-BR" sz="800" u="none" strike="noStrike" dirty="0">
                          <a:effectLst/>
                        </a:rPr>
                        <a:t>(bis 1995: Ser. A.1)</a:t>
                      </a:r>
                      <a:endParaRPr lang="pt-BR" sz="800" b="0" i="0" u="none" strike="noStrike" dirty="0">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1,00</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0,05</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1,2</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1.1975 - 20.1995</a:t>
                      </a:r>
                      <a:br>
                        <a:rPr lang="de-DE" sz="800" u="none" strike="noStrike">
                          <a:effectLst/>
                        </a:rPr>
                      </a:br>
                      <a:r>
                        <a:rPr lang="de-DE" sz="800" u="none" strike="noStrike">
                          <a:effectLst/>
                        </a:rPr>
                        <a:t>21.1996 - </a:t>
                      </a:r>
                      <a:endParaRPr lang="de-DE" sz="800" b="0" i="0" u="none" strike="noStrike">
                        <a:effectLst/>
                        <a:latin typeface="Arial" panose="020B0604020202020204" pitchFamily="34" charset="0"/>
                      </a:endParaRPr>
                    </a:p>
                  </a:txBody>
                  <a:tcPr marL="0" marR="0" marT="0" marB="0"/>
                </a:tc>
              </a:tr>
              <a:tr h="391334">
                <a:tc>
                  <a:txBody>
                    <a:bodyPr/>
                    <a:lstStyle/>
                    <a:p>
                      <a:pPr algn="l" fontAlgn="t"/>
                      <a:r>
                        <a:rPr lang="de-DE" sz="800" u="none" strike="noStrike">
                          <a:effectLst/>
                        </a:rPr>
                        <a:t>u</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Z 211a</a:t>
                      </a:r>
                      <a:br>
                        <a:rPr lang="de-DE" sz="800" u="none" strike="noStrike">
                          <a:effectLst/>
                        </a:rPr>
                      </a:br>
                      <a:r>
                        <a:rPr lang="de-DE" sz="800" u="none" strike="noStrike">
                          <a:effectLst/>
                        </a:rPr>
                        <a:t>76-7-674</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SA 1081</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de-DE" sz="800" u="none" strike="noStrike">
                          <a:effectLst/>
                        </a:rPr>
                        <a:t>Annales Academiae Scientiarum</a:t>
                      </a:r>
                      <a:br>
                        <a:rPr lang="de-DE" sz="800" u="none" strike="noStrike">
                          <a:effectLst/>
                        </a:rPr>
                      </a:br>
                      <a:r>
                        <a:rPr lang="de-DE" sz="800" u="none" strike="noStrike">
                          <a:effectLst/>
                        </a:rPr>
                        <a:t>Fennicae Math. Dissertationes</a:t>
                      </a:r>
                      <a:br>
                        <a:rPr lang="de-DE" sz="800" u="none" strike="noStrike">
                          <a:effectLst/>
                        </a:rPr>
                      </a:br>
                      <a:r>
                        <a:rPr lang="de-DE" sz="800" u="none" strike="noStrike">
                          <a:effectLst/>
                        </a:rPr>
                        <a:t>(bis 1995: Ser. A.1)</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0,88</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0,9</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1.1975 - 100.1995</a:t>
                      </a:r>
                      <a:br>
                        <a:rPr lang="de-DE" sz="800" u="none" strike="noStrike">
                          <a:effectLst/>
                        </a:rPr>
                      </a:br>
                      <a:r>
                        <a:rPr lang="de-DE" sz="800" u="none" strike="noStrike">
                          <a:effectLst/>
                        </a:rPr>
                        <a:t>101.1995 - </a:t>
                      </a:r>
                      <a:br>
                        <a:rPr lang="de-DE" sz="800" u="none" strike="noStrike">
                          <a:effectLst/>
                        </a:rPr>
                      </a:br>
                      <a:r>
                        <a:rPr lang="de-DE" sz="800" u="none" strike="noStrike">
                          <a:effectLst/>
                        </a:rPr>
                        <a:t>in 7 Schubern</a:t>
                      </a:r>
                      <a:endParaRPr lang="de-DE" sz="800" b="0" i="0" u="none" strike="noStrike">
                        <a:effectLst/>
                        <a:latin typeface="Arial" panose="020B0604020202020204" pitchFamily="34" charset="0"/>
                      </a:endParaRPr>
                    </a:p>
                  </a:txBody>
                  <a:tcPr marL="0" marR="0" marT="0" marB="0"/>
                </a:tc>
              </a:tr>
              <a:tr h="391334">
                <a:tc>
                  <a:txBody>
                    <a:bodyPr/>
                    <a:lstStyle/>
                    <a:p>
                      <a:pPr algn="l" fontAlgn="t"/>
                      <a:r>
                        <a:rPr lang="de-DE" sz="800" u="none" strike="noStrike">
                          <a:effectLst/>
                        </a:rPr>
                        <a:t>u</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Z 220</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SA 1160</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de-DE" sz="800" u="none" strike="noStrike">
                          <a:effectLst/>
                        </a:rPr>
                        <a:t>Acta arithmetica</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3,68</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0,15</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3,7</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l" fontAlgn="t"/>
                      <a:r>
                        <a:rPr lang="pt-BR" sz="800" u="none" strike="noStrike">
                          <a:effectLst/>
                        </a:rPr>
                        <a:t>1.1936 - 2012</a:t>
                      </a:r>
                      <a:br>
                        <a:rPr lang="pt-BR" sz="800" u="none" strike="noStrike">
                          <a:effectLst/>
                        </a:rPr>
                      </a:br>
                      <a:r>
                        <a:rPr lang="pt-BR" sz="800" u="none" strike="noStrike">
                          <a:effectLst/>
                        </a:rPr>
                        <a:t>N: 27, 55, 56</a:t>
                      </a:r>
                      <a:br>
                        <a:rPr lang="pt-BR" sz="800" u="none" strike="noStrike">
                          <a:effectLst/>
                        </a:rPr>
                      </a:br>
                      <a:r>
                        <a:rPr lang="pt-BR" sz="800" u="none" strike="noStrike">
                          <a:effectLst/>
                        </a:rPr>
                        <a:t>L: 35, 46</a:t>
                      </a:r>
                      <a:endParaRPr lang="pt-BR" sz="800" b="0" i="0" u="none" strike="noStrike">
                        <a:effectLst/>
                        <a:latin typeface="Arial" panose="020B0604020202020204" pitchFamily="34" charset="0"/>
                      </a:endParaRPr>
                    </a:p>
                  </a:txBody>
                  <a:tcPr marL="0" marR="0" marT="0" marB="0"/>
                </a:tc>
              </a:tr>
              <a:tr h="260889">
                <a:tc>
                  <a:txBody>
                    <a:bodyPr/>
                    <a:lstStyle/>
                    <a:p>
                      <a:pPr algn="l" fontAlgn="t"/>
                      <a:r>
                        <a:rPr lang="de-DE" sz="800" u="none" strike="noStrike">
                          <a:effectLst/>
                        </a:rPr>
                        <a:t>u</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Z 537</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SA 1200</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fr-FR" sz="800" u="none" strike="noStrike">
                          <a:effectLst/>
                        </a:rPr>
                        <a:t>Acta et commentationes Univesitatis</a:t>
                      </a:r>
                      <a:br>
                        <a:rPr lang="fr-FR" sz="800" u="none" strike="noStrike">
                          <a:effectLst/>
                        </a:rPr>
                      </a:br>
                      <a:r>
                        <a:rPr lang="fr-FR" sz="800" u="none" strike="noStrike">
                          <a:effectLst/>
                        </a:rPr>
                        <a:t>Tartuensis de mathematica</a:t>
                      </a:r>
                      <a:endParaRPr lang="fr-FR"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0,06</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0,03</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0,2</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 ---</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1.1996 -</a:t>
                      </a:r>
                      <a:endParaRPr lang="de-DE" sz="800" b="0" i="0" u="none" strike="noStrike">
                        <a:effectLst/>
                        <a:latin typeface="Arial" panose="020B0604020202020204" pitchFamily="34" charset="0"/>
                      </a:endParaRPr>
                    </a:p>
                  </a:txBody>
                  <a:tcPr marL="0" marR="0" marT="0" marB="0"/>
                </a:tc>
              </a:tr>
              <a:tr h="377503">
                <a:tc>
                  <a:txBody>
                    <a:bodyPr/>
                    <a:lstStyle/>
                    <a:p>
                      <a:pPr algn="l" fontAlgn="t"/>
                      <a:r>
                        <a:rPr lang="de-DE" sz="800" u="none" strike="noStrike">
                          <a:effectLst/>
                        </a:rPr>
                        <a:t>u</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Z 030</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SA 1240</a:t>
                      </a:r>
                      <a:endParaRPr lang="de-DE" sz="800" b="1" i="0" u="none" strike="noStrike" dirty="0">
                        <a:effectLst/>
                        <a:latin typeface="Arial" panose="020B0604020202020204" pitchFamily="34" charset="0"/>
                      </a:endParaRPr>
                    </a:p>
                  </a:txBody>
                  <a:tcPr marL="0" marR="0" marT="0" marB="0">
                    <a:solidFill>
                      <a:schemeClr val="accent3">
                        <a:lumMod val="60000"/>
                        <a:lumOff val="40000"/>
                      </a:schemeClr>
                    </a:solidFill>
                  </a:tcPr>
                </a:tc>
                <a:tc>
                  <a:txBody>
                    <a:bodyPr/>
                    <a:lstStyle/>
                    <a:p>
                      <a:pPr algn="l" fontAlgn="t"/>
                      <a:r>
                        <a:rPr lang="de-DE" sz="800" u="none" strike="noStrike">
                          <a:effectLst/>
                        </a:rPr>
                        <a:t>Acta mathematica</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2,17</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2,52</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0,05</a:t>
                      </a:r>
                      <a:endParaRPr lang="de-DE" sz="800" b="0" i="0" u="none" strike="noStrike">
                        <a:effectLst/>
                        <a:latin typeface="Arial" panose="020B0604020202020204" pitchFamily="34" charset="0"/>
                      </a:endParaRPr>
                    </a:p>
                  </a:txBody>
                  <a:tcPr marL="0" marR="0" marT="0" marB="0"/>
                </a:tc>
                <a:tc>
                  <a:txBody>
                    <a:bodyPr/>
                    <a:lstStyle/>
                    <a:p>
                      <a:pPr algn="r" fontAlgn="t"/>
                      <a:r>
                        <a:rPr lang="de-DE" sz="800" u="none" strike="noStrike">
                          <a:effectLst/>
                        </a:rPr>
                        <a:t>2,6</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a:effectLst/>
                        </a:rPr>
                        <a:t>1.1882 - 86.1951</a:t>
                      </a:r>
                      <a:endParaRPr lang="de-DE" sz="800" b="0" i="0" u="none" strike="noStrike">
                        <a:effectLst/>
                        <a:latin typeface="Arial" panose="020B0604020202020204" pitchFamily="34" charset="0"/>
                      </a:endParaRPr>
                    </a:p>
                  </a:txBody>
                  <a:tcPr marL="0" marR="0" marT="0" marB="0"/>
                </a:tc>
                <a:tc>
                  <a:txBody>
                    <a:bodyPr/>
                    <a:lstStyle/>
                    <a:p>
                      <a:pPr algn="l" fontAlgn="t"/>
                      <a:r>
                        <a:rPr lang="de-DE" sz="800" u="none" strike="noStrike" dirty="0">
                          <a:effectLst/>
                        </a:rPr>
                        <a:t>87.1952 - </a:t>
                      </a:r>
                      <a:endParaRPr lang="de-DE" sz="800" b="0" i="0" u="none" strike="noStrike" dirty="0">
                        <a:effectLst/>
                        <a:latin typeface="Arial" panose="020B0604020202020204" pitchFamily="34" charset="0"/>
                      </a:endParaRPr>
                    </a:p>
                  </a:txBody>
                  <a:tcPr marL="0" marR="0" marT="0" marB="0"/>
                </a:tc>
              </a:tr>
            </a:tbl>
          </a:graphicData>
        </a:graphic>
      </p:graphicFrame>
    </p:spTree>
    <p:extLst>
      <p:ext uri="{BB962C8B-B14F-4D97-AF65-F5344CB8AC3E}">
        <p14:creationId xmlns:p14="http://schemas.microsoft.com/office/powerpoint/2010/main" val="155024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395536" y="1052737"/>
            <a:ext cx="8424936" cy="4896544"/>
          </a:xfrm>
        </p:spPr>
        <p:txBody>
          <a:bodyPr/>
          <a:lstStyle/>
          <a:p>
            <a:pPr marL="0" lvl="0" indent="0">
              <a:buNone/>
            </a:pPr>
            <a:r>
              <a:rPr lang="de-DE" dirty="0" smtClean="0"/>
              <a:t>Umzüge:</a:t>
            </a:r>
          </a:p>
          <a:p>
            <a:pPr marL="0" lvl="0" indent="0">
              <a:buNone/>
            </a:pPr>
            <a:endParaRPr lang="de-DE" sz="2000" dirty="0" smtClean="0"/>
          </a:p>
          <a:p>
            <a:pPr lvl="0">
              <a:buFont typeface="Symbol" panose="05050102010706020507" pitchFamily="18" charset="2"/>
              <a:buChar char="-"/>
            </a:pPr>
            <a:r>
              <a:rPr lang="de-DE" sz="2000" dirty="0" smtClean="0"/>
              <a:t>drei Umzüge:</a:t>
            </a:r>
            <a:br>
              <a:rPr lang="de-DE" sz="2000" dirty="0" smtClean="0"/>
            </a:br>
            <a:endParaRPr lang="de-DE" sz="2000" dirty="0" smtClean="0"/>
          </a:p>
          <a:p>
            <a:pPr lvl="1">
              <a:buFont typeface="Arial" panose="020B0604020202020204" pitchFamily="34" charset="0"/>
              <a:buChar char="•"/>
            </a:pPr>
            <a:r>
              <a:rPr lang="de-DE" sz="1800" dirty="0" smtClean="0"/>
              <a:t>KMW und Zw1-Magazin aus Interim </a:t>
            </a:r>
            <a:r>
              <a:rPr lang="de-DE" sz="1800" dirty="0" err="1" smtClean="0"/>
              <a:t>Bibliotheca</a:t>
            </a:r>
            <a:r>
              <a:rPr lang="de-DE" sz="1800" dirty="0" smtClean="0"/>
              <a:t> Albertina</a:t>
            </a:r>
          </a:p>
          <a:p>
            <a:pPr lvl="1">
              <a:buFont typeface="Arial" panose="020B0604020202020204" pitchFamily="34" charset="0"/>
              <a:buChar char="•"/>
            </a:pPr>
            <a:r>
              <a:rPr lang="de-DE" sz="1800" dirty="0" smtClean="0"/>
              <a:t>Lehrbuchsammlung, Mathematik, Informatik aus Interimsquartier</a:t>
            </a:r>
          </a:p>
          <a:p>
            <a:pPr lvl="1">
              <a:buFont typeface="Arial" panose="020B0604020202020204" pitchFamily="34" charset="0"/>
              <a:buChar char="•"/>
            </a:pPr>
            <a:r>
              <a:rPr lang="de-DE" sz="1800" dirty="0" smtClean="0"/>
              <a:t>Wirtschaftswissenschaft aus Zweigbibliothek Wirtschaftswissenschaft</a:t>
            </a:r>
            <a:r>
              <a:rPr lang="de-DE" dirty="0" smtClean="0"/>
              <a:t/>
            </a:r>
            <a:br>
              <a:rPr lang="de-DE" dirty="0" smtClean="0"/>
            </a:br>
            <a:endParaRPr lang="de-DE" dirty="0" smtClean="0"/>
          </a:p>
          <a:p>
            <a:pPr lvl="0">
              <a:buFont typeface="Symbol" panose="05050102010706020507" pitchFamily="18" charset="2"/>
              <a:buChar char="-"/>
            </a:pPr>
            <a:r>
              <a:rPr lang="de-DE" sz="2000" dirty="0" smtClean="0"/>
              <a:t>Campus-Bibliothek </a:t>
            </a:r>
            <a:r>
              <a:rPr lang="de-DE" sz="2000" dirty="0"/>
              <a:t>öffnet am </a:t>
            </a:r>
            <a:r>
              <a:rPr lang="de-DE" sz="2000" b="1" dirty="0"/>
              <a:t>14. September </a:t>
            </a:r>
            <a:r>
              <a:rPr lang="de-DE" sz="2000" b="1" dirty="0" smtClean="0"/>
              <a:t>2009</a:t>
            </a:r>
            <a:endParaRPr lang="de-DE" sz="2000" dirty="0" smtClean="0"/>
          </a:p>
          <a:p>
            <a:pPr lvl="0">
              <a:buFont typeface="Symbol" panose="05050102010706020507" pitchFamily="18" charset="2"/>
              <a:buChar char="-"/>
            </a:pPr>
            <a:r>
              <a:rPr lang="de-DE" sz="2000" dirty="0" smtClean="0"/>
              <a:t>Bibliotheken </a:t>
            </a:r>
            <a:r>
              <a:rPr lang="de-DE" sz="2000" dirty="0"/>
              <a:t>im Interim</a:t>
            </a:r>
            <a:r>
              <a:rPr lang="de-DE" sz="2000" dirty="0" smtClean="0"/>
              <a:t>:</a:t>
            </a:r>
            <a:br>
              <a:rPr lang="de-DE" sz="2000" dirty="0" smtClean="0"/>
            </a:br>
            <a:r>
              <a:rPr lang="de-DE" sz="2000" dirty="0" smtClean="0"/>
              <a:t>letzter </a:t>
            </a:r>
            <a:r>
              <a:rPr lang="de-DE" sz="2000" dirty="0"/>
              <a:t>Öffnungstag: </a:t>
            </a:r>
            <a:r>
              <a:rPr lang="de-DE" sz="2000" b="1" dirty="0"/>
              <a:t>31.07.2009 (6 Wochen Schließzeit</a:t>
            </a:r>
            <a:r>
              <a:rPr lang="de-DE" sz="2000" b="1" dirty="0" smtClean="0"/>
              <a:t>)</a:t>
            </a:r>
          </a:p>
          <a:p>
            <a:pPr lvl="0">
              <a:buFont typeface="Symbol" panose="05050102010706020507" pitchFamily="18" charset="2"/>
              <a:buChar char="-"/>
            </a:pPr>
            <a:r>
              <a:rPr lang="de-DE" sz="2000" dirty="0" smtClean="0"/>
              <a:t>Bibliothek </a:t>
            </a:r>
            <a:r>
              <a:rPr lang="de-DE" sz="2000" dirty="0"/>
              <a:t>Wirtschaftswissenschaft</a:t>
            </a:r>
            <a:r>
              <a:rPr lang="de-DE" sz="2000" dirty="0" smtClean="0"/>
              <a:t>:</a:t>
            </a:r>
            <a:br>
              <a:rPr lang="de-DE" sz="2000" dirty="0" smtClean="0"/>
            </a:br>
            <a:r>
              <a:rPr lang="de-DE" sz="2000" dirty="0" smtClean="0"/>
              <a:t>letzter </a:t>
            </a:r>
            <a:r>
              <a:rPr lang="de-DE" sz="2000" dirty="0"/>
              <a:t>Öffnungstag </a:t>
            </a:r>
            <a:r>
              <a:rPr lang="de-DE" sz="2000" b="1" dirty="0"/>
              <a:t>07.08.2009 (5 Wochen Schließzeit)</a:t>
            </a:r>
            <a:r>
              <a:rPr lang="de-DE" sz="2000" dirty="0"/>
              <a:t>.</a:t>
            </a:r>
            <a:br>
              <a:rPr lang="de-DE" sz="2000" dirty="0"/>
            </a:br>
            <a:endParaRPr lang="de-DE" sz="2000" dirty="0"/>
          </a:p>
        </p:txBody>
      </p:sp>
    </p:spTree>
    <p:extLst>
      <p:ext uri="{BB962C8B-B14F-4D97-AF65-F5344CB8AC3E}">
        <p14:creationId xmlns:p14="http://schemas.microsoft.com/office/powerpoint/2010/main" val="3301823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400" b="0" dirty="0" smtClean="0">
                <a:solidFill>
                  <a:schemeClr val="accent1">
                    <a:lumMod val="75000"/>
                  </a:schemeClr>
                </a:solidFill>
              </a:rPr>
              <a:t>Feierliche </a:t>
            </a:r>
            <a:r>
              <a:rPr lang="de-DE" sz="2400" b="0" dirty="0">
                <a:solidFill>
                  <a:schemeClr val="accent1">
                    <a:lumMod val="75000"/>
                  </a:schemeClr>
                </a:solidFill>
              </a:rPr>
              <a:t>Eröffnung am 23. Oktober </a:t>
            </a:r>
            <a:r>
              <a:rPr lang="de-DE" sz="2400" b="0" dirty="0" smtClean="0">
                <a:solidFill>
                  <a:schemeClr val="accent1">
                    <a:lumMod val="75000"/>
                  </a:schemeClr>
                </a:solidFill>
              </a:rPr>
              <a:t>2009</a:t>
            </a:r>
            <a:endParaRPr lang="de-DE" sz="2600" b="0" dirty="0">
              <a:solidFill>
                <a:schemeClr val="accent1">
                  <a:lumMod val="75000"/>
                </a:schemeClr>
              </a:solidFill>
            </a:endParaRPr>
          </a:p>
        </p:txBody>
      </p:sp>
      <p:sp>
        <p:nvSpPr>
          <p:cNvPr id="3" name="Inhaltsplatzhalter 2"/>
          <p:cNvSpPr>
            <a:spLocks noGrp="1"/>
          </p:cNvSpPr>
          <p:nvPr>
            <p:ph idx="1"/>
          </p:nvPr>
        </p:nvSpPr>
        <p:spPr>
          <a:xfrm>
            <a:off x="395536" y="1052737"/>
            <a:ext cx="8424936" cy="4896544"/>
          </a:xfrm>
        </p:spPr>
        <p:txBody>
          <a:bodyPr/>
          <a:lstStyle/>
          <a:p>
            <a:pPr marL="0" lvl="0" indent="0">
              <a:buNone/>
            </a:pPr>
            <a:r>
              <a:rPr lang="de-DE" sz="2000" b="1" dirty="0" smtClean="0">
                <a:solidFill>
                  <a:schemeClr val="accent1">
                    <a:lumMod val="75000"/>
                  </a:schemeClr>
                </a:solidFill>
              </a:rPr>
              <a:t>„Books </a:t>
            </a:r>
            <a:r>
              <a:rPr lang="de-DE" sz="2000" b="1" dirty="0" err="1" smtClean="0">
                <a:solidFill>
                  <a:schemeClr val="accent1">
                    <a:lumMod val="75000"/>
                  </a:schemeClr>
                </a:solidFill>
              </a:rPr>
              <a:t>around</a:t>
            </a:r>
            <a:r>
              <a:rPr lang="de-DE" sz="2000" b="1" dirty="0" smtClean="0">
                <a:solidFill>
                  <a:schemeClr val="accent1">
                    <a:lumMod val="75000"/>
                  </a:schemeClr>
                </a:solidFill>
              </a:rPr>
              <a:t> </a:t>
            </a:r>
            <a:r>
              <a:rPr lang="de-DE" sz="2000" b="1" dirty="0" err="1" smtClean="0">
                <a:solidFill>
                  <a:schemeClr val="accent1">
                    <a:lumMod val="75000"/>
                  </a:schemeClr>
                </a:solidFill>
              </a:rPr>
              <a:t>the</a:t>
            </a:r>
            <a:r>
              <a:rPr lang="de-DE" sz="2000" b="1" dirty="0" smtClean="0">
                <a:solidFill>
                  <a:schemeClr val="accent1">
                    <a:lumMod val="75000"/>
                  </a:schemeClr>
                </a:solidFill>
              </a:rPr>
              <a:t> </a:t>
            </a:r>
            <a:r>
              <a:rPr lang="de-DE" sz="2000" b="1" dirty="0" err="1" smtClean="0">
                <a:solidFill>
                  <a:schemeClr val="accent1">
                    <a:lumMod val="75000"/>
                  </a:schemeClr>
                </a:solidFill>
              </a:rPr>
              <a:t>clock</a:t>
            </a:r>
            <a:r>
              <a:rPr lang="de-DE" sz="2000" b="1" dirty="0" smtClean="0">
                <a:solidFill>
                  <a:schemeClr val="accent1">
                    <a:lumMod val="75000"/>
                  </a:schemeClr>
                </a:solidFill>
              </a:rPr>
              <a:t>“</a:t>
            </a:r>
            <a:br>
              <a:rPr lang="de-DE" sz="2000" b="1" dirty="0" smtClean="0">
                <a:solidFill>
                  <a:schemeClr val="accent1">
                    <a:lumMod val="75000"/>
                  </a:schemeClr>
                </a:solidFill>
              </a:rPr>
            </a:br>
            <a:r>
              <a:rPr lang="de-DE" sz="2000" b="1" dirty="0" smtClean="0">
                <a:solidFill>
                  <a:schemeClr val="accent1">
                    <a:lumMod val="75000"/>
                  </a:schemeClr>
                </a:solidFill>
              </a:rPr>
              <a:t>			erste 24-Stunden-Bibliothek Sachsens</a:t>
            </a:r>
          </a:p>
          <a:p>
            <a:pPr marL="0" lvl="0" indent="0">
              <a:buNone/>
            </a:pPr>
            <a:endParaRPr lang="de-DE" sz="2000" b="1" dirty="0">
              <a:solidFill>
                <a:schemeClr val="accent1">
                  <a:lumMod val="75000"/>
                </a:schemeClr>
              </a:solidFill>
            </a:endParaRPr>
          </a:p>
          <a:p>
            <a:pPr marL="0" lvl="0" indent="0">
              <a:buNone/>
            </a:pPr>
            <a:endParaRPr lang="de-DE" sz="2000" b="1" dirty="0" smtClean="0">
              <a:solidFill>
                <a:schemeClr val="accent1">
                  <a:lumMod val="75000"/>
                </a:schemeClr>
              </a:solidFill>
            </a:endParaRPr>
          </a:p>
          <a:p>
            <a:pPr marL="0" lvl="0" indent="0">
              <a:buNone/>
            </a:pPr>
            <a:endParaRPr lang="de-DE" sz="2000" b="1" dirty="0">
              <a:solidFill>
                <a:schemeClr val="accent1">
                  <a:lumMod val="75000"/>
                </a:schemeClr>
              </a:solidFill>
            </a:endParaRPr>
          </a:p>
          <a:p>
            <a:pPr marL="0" lvl="0" indent="0">
              <a:buNone/>
            </a:pPr>
            <a:endParaRPr lang="de-DE" sz="2000" b="1" dirty="0" smtClean="0">
              <a:solidFill>
                <a:schemeClr val="accent1">
                  <a:lumMod val="75000"/>
                </a:schemeClr>
              </a:solidFill>
            </a:endParaRPr>
          </a:p>
          <a:p>
            <a:pPr marL="0" lvl="0" indent="0">
              <a:buNone/>
            </a:pPr>
            <a:endParaRPr lang="de-DE" sz="2000" b="1" dirty="0">
              <a:solidFill>
                <a:schemeClr val="accent1">
                  <a:lumMod val="75000"/>
                </a:schemeClr>
              </a:solidFill>
            </a:endParaRPr>
          </a:p>
          <a:p>
            <a:pPr marL="0" lvl="0" indent="0">
              <a:buNone/>
            </a:pPr>
            <a:endParaRPr lang="de-DE" sz="2000" b="1" dirty="0" smtClean="0">
              <a:solidFill>
                <a:schemeClr val="accent1">
                  <a:lumMod val="75000"/>
                </a:schemeClr>
              </a:solidFill>
            </a:endParaRPr>
          </a:p>
          <a:p>
            <a:pPr marL="0" lvl="0" indent="0">
              <a:buNone/>
            </a:pPr>
            <a:endParaRPr lang="de-DE" sz="2000" b="1" dirty="0">
              <a:solidFill>
                <a:schemeClr val="accent1">
                  <a:lumMod val="75000"/>
                </a:schemeClr>
              </a:solidFill>
            </a:endParaRPr>
          </a:p>
          <a:p>
            <a:pPr marL="0" lvl="0" indent="0">
              <a:buNone/>
            </a:pPr>
            <a:endParaRPr lang="de-DE" sz="2000" b="1" dirty="0" smtClean="0">
              <a:solidFill>
                <a:schemeClr val="accent1">
                  <a:lumMod val="75000"/>
                </a:schemeClr>
              </a:solidFill>
            </a:endParaRPr>
          </a:p>
          <a:p>
            <a:pPr marL="0" lvl="0" indent="0">
              <a:buNone/>
            </a:pPr>
            <a:endParaRPr lang="de-DE" sz="2000" b="1" dirty="0">
              <a:solidFill>
                <a:schemeClr val="accent1">
                  <a:lumMod val="75000"/>
                </a:schemeClr>
              </a:solidFill>
            </a:endParaRPr>
          </a:p>
          <a:p>
            <a:pPr marL="0" lvl="0" indent="0">
              <a:buNone/>
            </a:pPr>
            <a:endParaRPr lang="de-DE" sz="2000" b="1" dirty="0">
              <a:solidFill>
                <a:schemeClr val="accent1">
                  <a:lumMod val="75000"/>
                </a:schemeClr>
              </a:solidFill>
            </a:endParaRPr>
          </a:p>
          <a:p>
            <a:pPr marL="0" lvl="0" indent="0">
              <a:buNone/>
            </a:pPr>
            <a:r>
              <a:rPr lang="de-DE" sz="1000" dirty="0" smtClean="0"/>
              <a:t>Fotos: W.-D. </a:t>
            </a:r>
            <a:r>
              <a:rPr lang="de-DE" sz="1000" dirty="0" err="1" smtClean="0"/>
              <a:t>Weinitschke</a:t>
            </a:r>
            <a:endParaRPr lang="de-DE" sz="1000" dirty="0" smtClean="0"/>
          </a:p>
          <a:p>
            <a:pPr marL="0" lvl="0" indent="0">
              <a:buNone/>
            </a:pPr>
            <a:endParaRPr lang="de-DE" sz="2000" dirty="0"/>
          </a:p>
          <a:p>
            <a:pPr marL="0" lvl="0" indent="0">
              <a:buNone/>
            </a:pPr>
            <a:endParaRPr lang="de-DE"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2420888"/>
            <a:ext cx="4572000" cy="342900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81" y="2132856"/>
            <a:ext cx="5246872" cy="3024336"/>
          </a:xfrm>
          <a:prstGeom prst="rect">
            <a:avLst/>
          </a:prstGeom>
        </p:spPr>
      </p:pic>
    </p:spTree>
    <p:extLst>
      <p:ext uri="{BB962C8B-B14F-4D97-AF65-F5344CB8AC3E}">
        <p14:creationId xmlns:p14="http://schemas.microsoft.com/office/powerpoint/2010/main" val="93598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b="0" dirty="0">
                <a:solidFill>
                  <a:schemeClr val="accent1">
                    <a:lumMod val="75000"/>
                  </a:schemeClr>
                </a:solidFill>
              </a:rPr>
              <a:t>Bibliothek Orientwissenschaften</a:t>
            </a:r>
            <a:br>
              <a:rPr lang="de-DE" sz="2600" b="0" dirty="0">
                <a:solidFill>
                  <a:schemeClr val="accent1">
                    <a:lumMod val="75000"/>
                  </a:schemeClr>
                </a:solidFill>
              </a:rPr>
            </a:br>
            <a:r>
              <a:rPr lang="de-DE" sz="2000" b="0" dirty="0">
                <a:solidFill>
                  <a:schemeClr val="tx1"/>
                </a:solidFill>
              </a:rPr>
              <a:t>Ausgangslage</a:t>
            </a:r>
            <a:r>
              <a:rPr lang="de-DE" sz="2000" dirty="0" smtClean="0">
                <a:solidFill>
                  <a:schemeClr val="tx1"/>
                </a:solidFill>
              </a:rPr>
              <a:t> </a:t>
            </a:r>
            <a:r>
              <a:rPr lang="de-DE" sz="2000" b="0" dirty="0" smtClean="0">
                <a:solidFill>
                  <a:schemeClr val="tx1"/>
                </a:solidFill>
              </a:rPr>
              <a:t>2009</a:t>
            </a:r>
            <a:endParaRPr lang="de-DE" sz="2000" b="0" dirty="0">
              <a:solidFill>
                <a:schemeClr val="tx1"/>
              </a:solidFill>
            </a:endParaRPr>
          </a:p>
        </p:txBody>
      </p:sp>
      <p:pic>
        <p:nvPicPr>
          <p:cNvPr id="6" name="Inhaltsplatzhalter 5"/>
          <p:cNvPicPr>
            <a:picLocks noGrp="1" noChangeAspect="1"/>
          </p:cNvPicPr>
          <p:nvPr>
            <p:ph idx="1"/>
          </p:nvPr>
        </p:nvPicPr>
        <p:blipFill>
          <a:blip r:embed="rId3"/>
          <a:stretch>
            <a:fillRect/>
          </a:stretch>
        </p:blipFill>
        <p:spPr>
          <a:xfrm>
            <a:off x="1043608" y="1928813"/>
            <a:ext cx="6840759" cy="3948459"/>
          </a:xfrm>
          <a:prstGeom prst="rect">
            <a:avLst/>
          </a:prstGeom>
        </p:spPr>
      </p:pic>
    </p:spTree>
    <p:extLst>
      <p:ext uri="{BB962C8B-B14F-4D97-AF65-F5344CB8AC3E}">
        <p14:creationId xmlns:p14="http://schemas.microsoft.com/office/powerpoint/2010/main" val="172553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0" dirty="0">
                <a:solidFill>
                  <a:schemeClr val="accent1">
                    <a:lumMod val="75000"/>
                  </a:schemeClr>
                </a:solidFill>
              </a:rPr>
              <a:t>Bibliothek Orientwissenschaften</a:t>
            </a:r>
            <a:r>
              <a:rPr lang="de-DE" sz="2000" b="0" dirty="0">
                <a:solidFill>
                  <a:schemeClr val="accent1">
                    <a:lumMod val="75000"/>
                  </a:schemeClr>
                </a:solidFill>
              </a:rPr>
              <a:t/>
            </a:r>
            <a:br>
              <a:rPr lang="de-DE" sz="2000" b="0" dirty="0">
                <a:solidFill>
                  <a:schemeClr val="accent1">
                    <a:lumMod val="75000"/>
                  </a:schemeClr>
                </a:solidFill>
              </a:rPr>
            </a:br>
            <a:r>
              <a:rPr lang="de-DE" sz="2000" b="0" dirty="0" smtClean="0">
                <a:solidFill>
                  <a:schemeClr val="tx1"/>
                </a:solidFill>
              </a:rPr>
              <a:t>2009</a:t>
            </a:r>
            <a:endParaRPr lang="de-DE" sz="2000" dirty="0">
              <a:solidFill>
                <a:schemeClr val="accent3">
                  <a:lumMod val="75000"/>
                </a:schemeClr>
              </a:solidFill>
            </a:endParaRPr>
          </a:p>
        </p:txBody>
      </p:sp>
      <p:sp>
        <p:nvSpPr>
          <p:cNvPr id="3" name="Inhaltsplatzhalter 2"/>
          <p:cNvSpPr>
            <a:spLocks noGrp="1"/>
          </p:cNvSpPr>
          <p:nvPr>
            <p:ph idx="1"/>
          </p:nvPr>
        </p:nvSpPr>
        <p:spPr>
          <a:xfrm>
            <a:off x="457200" y="1700808"/>
            <a:ext cx="8229600" cy="3983038"/>
          </a:xfrm>
        </p:spPr>
        <p:txBody>
          <a:bodyPr/>
          <a:lstStyle/>
          <a:p>
            <a:pPr marL="0" indent="0">
              <a:buNone/>
            </a:pPr>
            <a:r>
              <a:rPr lang="de-DE" sz="2000" b="1" dirty="0"/>
              <a:t>		</a:t>
            </a:r>
            <a:endParaRPr lang="de-DE" sz="2000" dirty="0"/>
          </a:p>
          <a:p>
            <a:pPr marL="0" indent="0">
              <a:buNone/>
            </a:pPr>
            <a:r>
              <a:rPr lang="de-DE" sz="2000" b="1" dirty="0"/>
              <a:t> Aufgabenbereich		 	Stunden/Woche</a:t>
            </a:r>
            <a:r>
              <a:rPr lang="de-DE" sz="2000" b="1" dirty="0" smtClean="0"/>
              <a:t> 													     Mitarbeiter</a:t>
            </a:r>
            <a:r>
              <a:rPr lang="de-DE" sz="2000" b="1" dirty="0"/>
              <a:t> </a:t>
            </a:r>
            <a:r>
              <a:rPr lang="de-DE" sz="2000" b="1" dirty="0" smtClean="0"/>
              <a:t>    	SHK</a:t>
            </a:r>
            <a:endParaRPr lang="de-DE" sz="2000" dirty="0">
              <a:solidFill>
                <a:schemeClr val="accent3">
                  <a:lumMod val="75000"/>
                </a:schemeClr>
              </a:solidFill>
            </a:endParaRPr>
          </a:p>
          <a:p>
            <a:pPr marL="0" indent="0">
              <a:buNone/>
            </a:pPr>
            <a:r>
              <a:rPr lang="de-DE" sz="2000" dirty="0"/>
              <a:t>Benutzung		</a:t>
            </a:r>
            <a:r>
              <a:rPr lang="de-DE" sz="2000" dirty="0" smtClean="0"/>
              <a:t>	40</a:t>
            </a:r>
            <a:r>
              <a:rPr lang="de-DE" sz="2000" dirty="0"/>
              <a:t>	</a:t>
            </a:r>
            <a:r>
              <a:rPr lang="de-DE" sz="2000" dirty="0" smtClean="0"/>
              <a:t>50</a:t>
            </a:r>
            <a:endParaRPr lang="de-DE" sz="2000" dirty="0">
              <a:solidFill>
                <a:schemeClr val="accent3">
                  <a:lumMod val="75000"/>
                </a:schemeClr>
              </a:solidFill>
            </a:endParaRPr>
          </a:p>
          <a:p>
            <a:pPr marL="0" indent="0">
              <a:buNone/>
            </a:pPr>
            <a:r>
              <a:rPr lang="de-DE" sz="2000" dirty="0"/>
              <a:t>Leitung		</a:t>
            </a:r>
            <a:r>
              <a:rPr lang="de-DE" sz="2000" dirty="0" smtClean="0"/>
              <a:t>	20</a:t>
            </a:r>
            <a:r>
              <a:rPr lang="de-DE" sz="2000" dirty="0"/>
              <a:t>	</a:t>
            </a:r>
          </a:p>
          <a:p>
            <a:pPr marL="0" indent="0">
              <a:buNone/>
            </a:pPr>
            <a:r>
              <a:rPr lang="de-DE" sz="2000" dirty="0"/>
              <a:t>Medienbearbeitung</a:t>
            </a:r>
          </a:p>
          <a:p>
            <a:pPr marL="0" indent="0">
              <a:buNone/>
            </a:pPr>
            <a:r>
              <a:rPr lang="de-DE" sz="2000" dirty="0" smtClean="0"/>
              <a:t>(Erwerbung/Katalogisierung)</a:t>
            </a:r>
            <a:r>
              <a:rPr lang="de-DE" sz="2000" dirty="0"/>
              <a:t>	</a:t>
            </a:r>
            <a:r>
              <a:rPr lang="de-DE" sz="2000" dirty="0" smtClean="0"/>
              <a:t>80</a:t>
            </a:r>
            <a:r>
              <a:rPr lang="de-DE" sz="2000" dirty="0"/>
              <a:t>	</a:t>
            </a:r>
            <a:r>
              <a:rPr lang="de-DE" sz="2000" dirty="0" smtClean="0"/>
              <a:t>15</a:t>
            </a:r>
            <a:endParaRPr lang="de-DE" sz="2000" dirty="0">
              <a:solidFill>
                <a:schemeClr val="accent3">
                  <a:lumMod val="75000"/>
                </a:schemeClr>
              </a:solidFill>
            </a:endParaRPr>
          </a:p>
          <a:p>
            <a:pPr marL="0" indent="0">
              <a:buNone/>
            </a:pPr>
            <a:r>
              <a:rPr lang="de-DE" sz="2000" dirty="0" smtClean="0"/>
              <a:t>Retrokatalogisierung	</a:t>
            </a:r>
            <a:r>
              <a:rPr lang="de-DE" sz="2000" dirty="0"/>
              <a:t>	</a:t>
            </a:r>
            <a:r>
              <a:rPr lang="de-DE" sz="2000" dirty="0" smtClean="0"/>
              <a:t>20</a:t>
            </a:r>
            <a:endParaRPr lang="de-DE" sz="2000" dirty="0">
              <a:solidFill>
                <a:schemeClr val="accent3">
                  <a:lumMod val="75000"/>
                </a:schemeClr>
              </a:solidFill>
            </a:endParaRPr>
          </a:p>
          <a:p>
            <a:pPr marL="0" indent="0">
              <a:buNone/>
            </a:pPr>
            <a:r>
              <a:rPr lang="de-DE" sz="2000" dirty="0" smtClean="0"/>
              <a:t>			</a:t>
            </a:r>
            <a:endParaRPr lang="de-DE" sz="2000" dirty="0">
              <a:solidFill>
                <a:schemeClr val="accent3">
                  <a:lumMod val="75000"/>
                </a:schemeClr>
              </a:solidFill>
            </a:endParaRPr>
          </a:p>
        </p:txBody>
      </p:sp>
    </p:spTree>
    <p:extLst>
      <p:ext uri="{BB962C8B-B14F-4D97-AF65-F5344CB8AC3E}">
        <p14:creationId xmlns:p14="http://schemas.microsoft.com/office/powerpoint/2010/main" val="3062013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395536" y="476672"/>
            <a:ext cx="8208912" cy="5328591"/>
          </a:xfrm>
          <a:prstGeom prst="rect">
            <a:avLst/>
          </a:prstGeom>
        </p:spPr>
      </p:pic>
    </p:spTree>
    <p:extLst>
      <p:ext uri="{BB962C8B-B14F-4D97-AF65-F5344CB8AC3E}">
        <p14:creationId xmlns:p14="http://schemas.microsoft.com/office/powerpoint/2010/main" val="352305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0" dirty="0">
                <a:solidFill>
                  <a:schemeClr val="tx2"/>
                </a:solidFill>
              </a:rPr>
              <a:t>RVK – Lage in den </a:t>
            </a:r>
            <a:r>
              <a:rPr lang="de-DE" b="0" dirty="0" smtClean="0">
                <a:solidFill>
                  <a:schemeClr val="tx2"/>
                </a:solidFill>
              </a:rPr>
              <a:t>Fachgebieten	</a:t>
            </a:r>
            <a:endParaRPr lang="de-DE" dirty="0"/>
          </a:p>
        </p:txBody>
      </p:sp>
      <p:sp>
        <p:nvSpPr>
          <p:cNvPr id="3" name="Inhaltsplatzhalter 2"/>
          <p:cNvSpPr>
            <a:spLocks noGrp="1"/>
          </p:cNvSpPr>
          <p:nvPr>
            <p:ph idx="1"/>
          </p:nvPr>
        </p:nvSpPr>
        <p:spPr/>
        <p:txBody>
          <a:bodyPr/>
          <a:lstStyle/>
          <a:p>
            <a:pPr marL="0" indent="0">
              <a:buNone/>
            </a:pPr>
            <a:r>
              <a:rPr lang="de-DE" dirty="0" smtClean="0"/>
              <a:t>Literaturabteilung		Lokalkennzeichen	RVK</a:t>
            </a:r>
          </a:p>
          <a:p>
            <a:pPr marL="0" indent="0">
              <a:buNone/>
            </a:pPr>
            <a:endParaRPr lang="de-DE" dirty="0" smtClean="0"/>
          </a:p>
          <a:p>
            <a:pPr marL="0" indent="0">
              <a:buNone/>
            </a:pPr>
            <a:r>
              <a:rPr lang="de-DE" dirty="0" smtClean="0"/>
              <a:t>Religionswissenschaft		</a:t>
            </a:r>
            <a:r>
              <a:rPr lang="de-DE" dirty="0" err="1" smtClean="0"/>
              <a:t>Rel</a:t>
            </a:r>
            <a:r>
              <a:rPr lang="de-DE" dirty="0" smtClean="0"/>
              <a:t>		BE</a:t>
            </a:r>
          </a:p>
          <a:p>
            <a:pPr marL="0" indent="0">
              <a:buNone/>
            </a:pPr>
            <a:r>
              <a:rPr lang="de-DE" dirty="0" smtClean="0"/>
              <a:t>Ethnologie				</a:t>
            </a:r>
            <a:r>
              <a:rPr lang="de-DE" dirty="0" err="1" smtClean="0"/>
              <a:t>Ethn</a:t>
            </a:r>
            <a:r>
              <a:rPr lang="de-DE" dirty="0" smtClean="0"/>
              <a:t>		LB-LC</a:t>
            </a:r>
          </a:p>
          <a:p>
            <a:pPr marL="0" indent="0">
              <a:buNone/>
            </a:pPr>
            <a:r>
              <a:rPr lang="de-DE" dirty="0" smtClean="0"/>
              <a:t>Indologie				</a:t>
            </a:r>
            <a:r>
              <a:rPr lang="de-DE" dirty="0" err="1" smtClean="0"/>
              <a:t>Indol</a:t>
            </a:r>
            <a:r>
              <a:rPr lang="de-DE" dirty="0" smtClean="0"/>
              <a:t>		A-Z</a:t>
            </a:r>
          </a:p>
          <a:p>
            <a:pPr marL="0" indent="0">
              <a:buNone/>
            </a:pPr>
            <a:r>
              <a:rPr lang="de-DE" dirty="0" smtClean="0"/>
              <a:t>Orientwissenschaft			</a:t>
            </a:r>
            <a:r>
              <a:rPr lang="de-DE" dirty="0" err="1" smtClean="0"/>
              <a:t>Or</a:t>
            </a:r>
            <a:r>
              <a:rPr lang="de-DE" dirty="0" smtClean="0"/>
              <a:t>		A-Z</a:t>
            </a:r>
          </a:p>
          <a:p>
            <a:pPr marL="0" indent="0">
              <a:buNone/>
            </a:pPr>
            <a:r>
              <a:rPr lang="de-DE" dirty="0" smtClean="0"/>
              <a:t>Japanologie				</a:t>
            </a:r>
            <a:r>
              <a:rPr lang="de-DE" dirty="0" err="1" smtClean="0"/>
              <a:t>Japn</a:t>
            </a:r>
            <a:r>
              <a:rPr lang="de-DE" dirty="0" smtClean="0"/>
              <a:t>		A-Z</a:t>
            </a:r>
          </a:p>
          <a:p>
            <a:pPr marL="0" indent="0">
              <a:buNone/>
            </a:pPr>
            <a:r>
              <a:rPr lang="de-DE" dirty="0" smtClean="0"/>
              <a:t>Sinologie				Sin		A-Z</a:t>
            </a:r>
            <a:endParaRPr lang="de-DE" dirty="0"/>
          </a:p>
        </p:txBody>
      </p:sp>
    </p:spTree>
    <p:extLst>
      <p:ext uri="{BB962C8B-B14F-4D97-AF65-F5344CB8AC3E}">
        <p14:creationId xmlns:p14="http://schemas.microsoft.com/office/powerpoint/2010/main" val="2314789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p:nvPr/>
        </p:nvPicPr>
        <p:blipFill rotWithShape="1">
          <a:blip r:embed="rId3"/>
          <a:srcRect l="20171" t="7641" r="18983" b="25928"/>
          <a:stretch/>
        </p:blipFill>
        <p:spPr bwMode="auto">
          <a:xfrm>
            <a:off x="1187624" y="2204864"/>
            <a:ext cx="5040560" cy="3168352"/>
          </a:xfrm>
          <a:prstGeom prst="rect">
            <a:avLst/>
          </a:prstGeom>
          <a:ln>
            <a:noFill/>
          </a:ln>
          <a:extLst>
            <a:ext uri="{53640926-AAD7-44D8-BBD7-CCE9431645EC}">
              <a14:shadowObscured xmlns:a14="http://schemas.microsoft.com/office/drawing/2010/main"/>
            </a:ext>
          </a:extLst>
        </p:spPr>
      </p:pic>
      <p:sp>
        <p:nvSpPr>
          <p:cNvPr id="2" name="Abgerundetes Rechteck 1"/>
          <p:cNvSpPr/>
          <p:nvPr/>
        </p:nvSpPr>
        <p:spPr>
          <a:xfrm>
            <a:off x="5017878" y="1124744"/>
            <a:ext cx="1224136" cy="216024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ln w="0"/>
                <a:solidFill>
                  <a:schemeClr val="tx1"/>
                </a:solidFill>
                <a:effectLst>
                  <a:outerShdw blurRad="38100" dist="19050" dir="2700000" algn="tl" rotWithShape="0">
                    <a:schemeClr val="dk1">
                      <a:alpha val="40000"/>
                    </a:schemeClr>
                  </a:outerShdw>
                </a:effectLst>
              </a:rPr>
              <a:t>MS 3000</a:t>
            </a:r>
          </a:p>
          <a:p>
            <a:pPr algn="ctr"/>
            <a:r>
              <a:rPr lang="de-DE" dirty="0" smtClean="0">
                <a:ln w="0"/>
                <a:solidFill>
                  <a:schemeClr val="tx1"/>
                </a:solidFill>
                <a:effectLst>
                  <a:outerShdw blurRad="38100" dist="19050" dir="2700000" algn="tl" rotWithShape="0">
                    <a:schemeClr val="dk1">
                      <a:alpha val="40000"/>
                    </a:schemeClr>
                  </a:outerShdw>
                </a:effectLst>
              </a:rPr>
              <a:t>I83</a:t>
            </a:r>
          </a:p>
          <a:p>
            <a:pPr algn="ctr"/>
            <a:r>
              <a:rPr lang="de-DE" dirty="0">
                <a:ln w="0"/>
                <a:solidFill>
                  <a:schemeClr val="tx1"/>
                </a:solidFill>
                <a:effectLst>
                  <a:outerShdw blurRad="38100" dist="19050" dir="2700000" algn="tl" rotWithShape="0">
                    <a:schemeClr val="dk1">
                      <a:alpha val="40000"/>
                    </a:schemeClr>
                  </a:outerShdw>
                </a:effectLst>
              </a:rPr>
              <a:t>F</a:t>
            </a:r>
            <a:r>
              <a:rPr lang="de-DE" dirty="0" smtClean="0">
                <a:ln w="0"/>
                <a:solidFill>
                  <a:schemeClr val="tx1"/>
                </a:solidFill>
                <a:effectLst>
                  <a:outerShdw blurRad="38100" dist="19050" dir="2700000" algn="tl" rotWithShape="0">
                    <a:schemeClr val="dk1">
                      <a:alpha val="40000"/>
                    </a:schemeClr>
                  </a:outerShdw>
                </a:effectLst>
              </a:rPr>
              <a:t>8</a:t>
            </a:r>
            <a:endParaRPr lang="de-DE" dirty="0">
              <a:ln w="0"/>
              <a:solidFill>
                <a:schemeClr val="tx1"/>
              </a:solidFill>
              <a:effectLst>
                <a:outerShdw blurRad="38100" dist="19050" dir="2700000" algn="tl" rotWithShape="0">
                  <a:schemeClr val="dk1">
                    <a:alpha val="40000"/>
                  </a:schemeClr>
                </a:outerShdw>
              </a:effectLst>
            </a:endParaRPr>
          </a:p>
        </p:txBody>
      </p:sp>
      <p:sp>
        <p:nvSpPr>
          <p:cNvPr id="3" name="Rechteck 2"/>
          <p:cNvSpPr/>
          <p:nvPr/>
        </p:nvSpPr>
        <p:spPr>
          <a:xfrm>
            <a:off x="5017878" y="1124744"/>
            <a:ext cx="1224136"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smtClean="0">
                <a:ln w="0"/>
                <a:solidFill>
                  <a:schemeClr val="tx1"/>
                </a:solidFill>
                <a:effectLst>
                  <a:outerShdw blurRad="38100" dist="19050" dir="2700000" algn="tl" rotWithShape="0">
                    <a:schemeClr val="dk1">
                      <a:alpha val="40000"/>
                    </a:schemeClr>
                  </a:outerShdw>
                </a:effectLst>
              </a:rPr>
              <a:t>INDOL</a:t>
            </a:r>
            <a:endParaRPr lang="de-DE" b="1" dirty="0"/>
          </a:p>
        </p:txBody>
      </p:sp>
    </p:spTree>
    <p:extLst>
      <p:ext uri="{BB962C8B-B14F-4D97-AF65-F5344CB8AC3E}">
        <p14:creationId xmlns:p14="http://schemas.microsoft.com/office/powerpoint/2010/main" val="3895331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30057" y="-942975"/>
            <a:ext cx="5683885" cy="8743950"/>
          </a:xfrm>
          <a:prstGeom prst="rect">
            <a:avLst/>
          </a:prstGeom>
          <a:noFill/>
        </p:spPr>
      </p:pic>
    </p:spTree>
    <p:extLst>
      <p:ext uri="{BB962C8B-B14F-4D97-AF65-F5344CB8AC3E}">
        <p14:creationId xmlns:p14="http://schemas.microsoft.com/office/powerpoint/2010/main" val="1388130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b="0" dirty="0">
                <a:solidFill>
                  <a:schemeClr val="accent1">
                    <a:lumMod val="75000"/>
                  </a:schemeClr>
                </a:solidFill>
              </a:rPr>
              <a:t>Bibliothek Orientwissenschaften</a:t>
            </a:r>
            <a:r>
              <a:rPr lang="de-DE" sz="2000" b="0" dirty="0">
                <a:solidFill>
                  <a:schemeClr val="accent1">
                    <a:lumMod val="75000"/>
                  </a:schemeClr>
                </a:solidFill>
              </a:rPr>
              <a:t/>
            </a:r>
            <a:br>
              <a:rPr lang="de-DE" sz="2000" b="0" dirty="0">
                <a:solidFill>
                  <a:schemeClr val="accent1">
                    <a:lumMod val="75000"/>
                  </a:schemeClr>
                </a:solidFill>
              </a:rPr>
            </a:br>
            <a:r>
              <a:rPr lang="de-DE" sz="2000" b="0" dirty="0" smtClean="0">
                <a:solidFill>
                  <a:schemeClr val="tx1"/>
                </a:solidFill>
              </a:rPr>
              <a:t>2009/</a:t>
            </a:r>
            <a:r>
              <a:rPr lang="de-DE" sz="2000" b="0" dirty="0" smtClean="0">
                <a:solidFill>
                  <a:schemeClr val="accent3">
                    <a:lumMod val="75000"/>
                  </a:schemeClr>
                </a:solidFill>
              </a:rPr>
              <a:t>2015</a:t>
            </a:r>
            <a:endParaRPr lang="de-DE" sz="2000" dirty="0">
              <a:solidFill>
                <a:schemeClr val="accent3">
                  <a:lumMod val="75000"/>
                </a:schemeClr>
              </a:solidFill>
            </a:endParaRPr>
          </a:p>
        </p:txBody>
      </p:sp>
      <p:sp>
        <p:nvSpPr>
          <p:cNvPr id="3" name="Inhaltsplatzhalter 2"/>
          <p:cNvSpPr>
            <a:spLocks noGrp="1"/>
          </p:cNvSpPr>
          <p:nvPr>
            <p:ph idx="1"/>
          </p:nvPr>
        </p:nvSpPr>
        <p:spPr>
          <a:xfrm>
            <a:off x="457200" y="1700808"/>
            <a:ext cx="8229600" cy="3983038"/>
          </a:xfrm>
        </p:spPr>
        <p:txBody>
          <a:bodyPr/>
          <a:lstStyle/>
          <a:p>
            <a:pPr marL="0" indent="0">
              <a:buNone/>
            </a:pPr>
            <a:r>
              <a:rPr lang="de-DE" sz="2000" b="1" dirty="0"/>
              <a:t>		</a:t>
            </a:r>
            <a:endParaRPr lang="de-DE" sz="2000" dirty="0"/>
          </a:p>
          <a:p>
            <a:pPr marL="0" indent="0">
              <a:buNone/>
            </a:pPr>
            <a:r>
              <a:rPr lang="de-DE" sz="2000" b="1" dirty="0"/>
              <a:t> Aufgabenbereich		 	Stunden/Woche</a:t>
            </a:r>
            <a:r>
              <a:rPr lang="de-DE" sz="2000" b="1" dirty="0" smtClean="0"/>
              <a:t> 													     		Mitarbeiter     	SHK/</a:t>
            </a:r>
            <a:r>
              <a:rPr lang="de-DE" sz="2000" b="1" dirty="0" smtClean="0">
                <a:solidFill>
                  <a:schemeClr val="accent3">
                    <a:lumMod val="75000"/>
                  </a:schemeClr>
                </a:solidFill>
              </a:rPr>
              <a:t>WHK</a:t>
            </a:r>
            <a:endParaRPr lang="de-DE" sz="2000" dirty="0">
              <a:solidFill>
                <a:schemeClr val="accent3">
                  <a:lumMod val="75000"/>
                </a:schemeClr>
              </a:solidFill>
            </a:endParaRPr>
          </a:p>
          <a:p>
            <a:pPr marL="0" indent="0">
              <a:buNone/>
            </a:pPr>
            <a:r>
              <a:rPr lang="de-DE" sz="2000" dirty="0"/>
              <a:t>Benutzung				</a:t>
            </a:r>
            <a:r>
              <a:rPr lang="de-DE" sz="2000" dirty="0" smtClean="0"/>
              <a:t>40/</a:t>
            </a:r>
            <a:r>
              <a:rPr lang="de-DE" sz="2000" dirty="0" smtClean="0">
                <a:solidFill>
                  <a:schemeClr val="accent3">
                    <a:lumMod val="75000"/>
                  </a:schemeClr>
                </a:solidFill>
              </a:rPr>
              <a:t>40</a:t>
            </a:r>
            <a:r>
              <a:rPr lang="de-DE" sz="2000" dirty="0"/>
              <a:t>		</a:t>
            </a:r>
            <a:r>
              <a:rPr lang="de-DE" sz="2000" dirty="0" smtClean="0"/>
              <a:t>50/</a:t>
            </a:r>
            <a:r>
              <a:rPr lang="de-DE" sz="2000" dirty="0" smtClean="0">
                <a:solidFill>
                  <a:schemeClr val="accent3">
                    <a:lumMod val="75000"/>
                  </a:schemeClr>
                </a:solidFill>
              </a:rPr>
              <a:t>50</a:t>
            </a:r>
            <a:endParaRPr lang="de-DE" sz="2000" dirty="0">
              <a:solidFill>
                <a:schemeClr val="accent3">
                  <a:lumMod val="75000"/>
                </a:schemeClr>
              </a:solidFill>
            </a:endParaRPr>
          </a:p>
          <a:p>
            <a:pPr marL="0" indent="0">
              <a:buNone/>
            </a:pPr>
            <a:r>
              <a:rPr lang="de-DE" sz="2000" dirty="0"/>
              <a:t>Leitung				</a:t>
            </a:r>
            <a:r>
              <a:rPr lang="de-DE" sz="2000" dirty="0" smtClean="0"/>
              <a:t>20/</a:t>
            </a:r>
            <a:r>
              <a:rPr lang="de-DE" sz="2000" dirty="0" smtClean="0">
                <a:solidFill>
                  <a:schemeClr val="accent3">
                    <a:lumMod val="75000"/>
                  </a:schemeClr>
                </a:solidFill>
              </a:rPr>
              <a:t>10</a:t>
            </a:r>
            <a:r>
              <a:rPr lang="de-DE" sz="2000" dirty="0"/>
              <a:t>	</a:t>
            </a:r>
          </a:p>
          <a:p>
            <a:pPr marL="0" indent="0">
              <a:buNone/>
            </a:pPr>
            <a:r>
              <a:rPr lang="de-DE" sz="2000" dirty="0"/>
              <a:t>Medienbearbeitung</a:t>
            </a:r>
          </a:p>
          <a:p>
            <a:pPr marL="0" indent="0">
              <a:buNone/>
            </a:pPr>
            <a:r>
              <a:rPr lang="de-DE" sz="2000" dirty="0" smtClean="0"/>
              <a:t>(Erwerbung/Katalogisierung/</a:t>
            </a:r>
            <a:r>
              <a:rPr lang="de-DE" sz="2000" dirty="0" smtClean="0">
                <a:solidFill>
                  <a:schemeClr val="accent3">
                    <a:lumMod val="75000"/>
                  </a:schemeClr>
                </a:solidFill>
              </a:rPr>
              <a:t>RVK</a:t>
            </a:r>
            <a:r>
              <a:rPr lang="de-DE" sz="2000" dirty="0" smtClean="0"/>
              <a:t>)</a:t>
            </a:r>
            <a:r>
              <a:rPr lang="de-DE" sz="2000" dirty="0"/>
              <a:t>	</a:t>
            </a:r>
            <a:r>
              <a:rPr lang="de-DE" sz="2000" dirty="0" smtClean="0"/>
              <a:t>	80/</a:t>
            </a:r>
            <a:r>
              <a:rPr lang="de-DE" sz="2000" dirty="0" smtClean="0">
                <a:solidFill>
                  <a:schemeClr val="accent3">
                    <a:lumMod val="75000"/>
                  </a:schemeClr>
                </a:solidFill>
              </a:rPr>
              <a:t>90</a:t>
            </a:r>
            <a:r>
              <a:rPr lang="de-DE" sz="2000" dirty="0"/>
              <a:t>		</a:t>
            </a:r>
            <a:r>
              <a:rPr lang="de-DE" sz="2000" dirty="0" smtClean="0"/>
              <a:t>15/</a:t>
            </a:r>
            <a:r>
              <a:rPr lang="de-DE" sz="2000" dirty="0" smtClean="0">
                <a:solidFill>
                  <a:schemeClr val="accent3">
                    <a:lumMod val="75000"/>
                  </a:schemeClr>
                </a:solidFill>
              </a:rPr>
              <a:t>25</a:t>
            </a:r>
            <a:endParaRPr lang="de-DE" sz="2000" dirty="0">
              <a:solidFill>
                <a:schemeClr val="accent3">
                  <a:lumMod val="75000"/>
                </a:schemeClr>
              </a:solidFill>
            </a:endParaRPr>
          </a:p>
          <a:p>
            <a:pPr marL="0" indent="0">
              <a:buNone/>
            </a:pPr>
            <a:r>
              <a:rPr lang="de-DE" sz="2000" dirty="0" smtClean="0"/>
              <a:t>Retrokatalogisierung/</a:t>
            </a:r>
            <a:r>
              <a:rPr lang="de-DE" sz="2000" dirty="0" smtClean="0">
                <a:solidFill>
                  <a:schemeClr val="accent3">
                    <a:lumMod val="75000"/>
                  </a:schemeClr>
                </a:solidFill>
              </a:rPr>
              <a:t>RVK</a:t>
            </a:r>
            <a:r>
              <a:rPr lang="de-DE" sz="2000" dirty="0"/>
              <a:t>		</a:t>
            </a:r>
            <a:r>
              <a:rPr lang="de-DE" sz="2000" dirty="0" smtClean="0"/>
              <a:t>20/</a:t>
            </a:r>
            <a:r>
              <a:rPr lang="de-DE" sz="2000" dirty="0" smtClean="0">
                <a:solidFill>
                  <a:schemeClr val="accent3">
                    <a:lumMod val="75000"/>
                  </a:schemeClr>
                </a:solidFill>
              </a:rPr>
              <a:t>50</a:t>
            </a:r>
            <a:endParaRPr lang="de-DE" sz="2000" dirty="0">
              <a:solidFill>
                <a:schemeClr val="accent3">
                  <a:lumMod val="75000"/>
                </a:schemeClr>
              </a:solidFill>
            </a:endParaRPr>
          </a:p>
          <a:p>
            <a:pPr marL="0" indent="0">
              <a:buNone/>
            </a:pPr>
            <a:r>
              <a:rPr lang="de-DE" sz="2000" dirty="0" smtClean="0">
                <a:solidFill>
                  <a:schemeClr val="accent3">
                    <a:lumMod val="75000"/>
                  </a:schemeClr>
                </a:solidFill>
              </a:rPr>
              <a:t>Fachreferat</a:t>
            </a:r>
            <a:r>
              <a:rPr lang="de-DE" sz="2000" dirty="0" smtClean="0"/>
              <a:t>				</a:t>
            </a:r>
            <a:r>
              <a:rPr lang="de-DE" sz="2000" dirty="0" smtClean="0">
                <a:solidFill>
                  <a:schemeClr val="accent3">
                    <a:lumMod val="75000"/>
                  </a:schemeClr>
                </a:solidFill>
              </a:rPr>
              <a:t>20</a:t>
            </a:r>
            <a:endParaRPr lang="de-DE" sz="2000" dirty="0">
              <a:solidFill>
                <a:schemeClr val="accent3">
                  <a:lumMod val="75000"/>
                </a:schemeClr>
              </a:solidFill>
            </a:endParaRPr>
          </a:p>
        </p:txBody>
      </p:sp>
    </p:spTree>
    <p:extLst>
      <p:ext uri="{BB962C8B-B14F-4D97-AF65-F5344CB8AC3E}">
        <p14:creationId xmlns:p14="http://schemas.microsoft.com/office/powerpoint/2010/main" val="952286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764704"/>
            <a:ext cx="8352928" cy="4968552"/>
          </a:xfrm>
        </p:spPr>
        <p:txBody>
          <a:bodyPr/>
          <a:lstStyle/>
          <a:p>
            <a:pPr marL="0" lvl="0" indent="0">
              <a:buNone/>
            </a:pPr>
            <a:r>
              <a:rPr lang="de-DE" dirty="0" smtClean="0"/>
              <a:t>Campus-Bibliothek:</a:t>
            </a:r>
            <a:br>
              <a:rPr lang="de-DE" dirty="0" smtClean="0"/>
            </a:br>
            <a:r>
              <a:rPr lang="de-DE" dirty="0" smtClean="0"/>
              <a:t> </a:t>
            </a:r>
          </a:p>
          <a:p>
            <a:pPr lvl="0">
              <a:buFontTx/>
              <a:buChar char="-"/>
            </a:pPr>
            <a:r>
              <a:rPr lang="de-DE" dirty="0" smtClean="0"/>
              <a:t>Umstellung vor der Eröffnung 2009</a:t>
            </a:r>
          </a:p>
          <a:p>
            <a:pPr lvl="0">
              <a:buFontTx/>
              <a:buChar char="-"/>
            </a:pPr>
            <a:r>
              <a:rPr lang="de-DE" dirty="0" smtClean="0"/>
              <a:t>strikte Terminierung, da Umstellung auf große Freihandbereiche</a:t>
            </a:r>
          </a:p>
          <a:p>
            <a:pPr lvl="0">
              <a:buFontTx/>
              <a:buChar char="-"/>
            </a:pPr>
            <a:r>
              <a:rPr lang="de-DE" dirty="0" smtClean="0"/>
              <a:t>situative Planung, termingerechte Umsetzung</a:t>
            </a:r>
          </a:p>
          <a:p>
            <a:pPr marL="0" lvl="0" indent="0">
              <a:buNone/>
            </a:pPr>
            <a:endParaRPr lang="de-DE" dirty="0" smtClean="0"/>
          </a:p>
          <a:p>
            <a:pPr marL="0" lvl="0" indent="0">
              <a:buNone/>
            </a:pPr>
            <a:r>
              <a:rPr lang="de-DE" dirty="0" smtClean="0"/>
              <a:t>Bibliothek Orientwissenschaften:</a:t>
            </a:r>
            <a:br>
              <a:rPr lang="de-DE" dirty="0" smtClean="0"/>
            </a:br>
            <a:endParaRPr lang="de-DE" dirty="0" smtClean="0"/>
          </a:p>
          <a:p>
            <a:pPr marL="0" lvl="0" indent="0">
              <a:buNone/>
            </a:pPr>
            <a:r>
              <a:rPr lang="de-DE" dirty="0" smtClean="0"/>
              <a:t>-   Umstellung nach Eröffnung 2006</a:t>
            </a:r>
          </a:p>
          <a:p>
            <a:pPr lvl="0">
              <a:buFontTx/>
              <a:buChar char="-"/>
            </a:pPr>
            <a:r>
              <a:rPr lang="de-DE" dirty="0" smtClean="0"/>
              <a:t>langfristige Projektplanung, Umsetzung läuft</a:t>
            </a:r>
          </a:p>
          <a:p>
            <a:pPr lvl="0">
              <a:buFontTx/>
              <a:buChar char="-"/>
            </a:pPr>
            <a:endParaRPr lang="de-DE" dirty="0"/>
          </a:p>
        </p:txBody>
      </p:sp>
    </p:spTree>
    <p:extLst>
      <p:ext uri="{BB962C8B-B14F-4D97-AF65-F5344CB8AC3E}">
        <p14:creationId xmlns:p14="http://schemas.microsoft.com/office/powerpoint/2010/main" val="3108773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48680"/>
            <a:ext cx="8229600" cy="1214438"/>
          </a:xfrm>
        </p:spPr>
        <p:txBody>
          <a:bodyPr/>
          <a:lstStyle/>
          <a:p>
            <a:r>
              <a:rPr lang="de-DE" b="0" dirty="0" smtClean="0">
                <a:solidFill>
                  <a:schemeClr val="tx2"/>
                </a:solidFill>
              </a:rPr>
              <a:t>„Life </a:t>
            </a:r>
            <a:r>
              <a:rPr lang="de-DE" b="0" dirty="0" err="1" smtClean="0">
                <a:solidFill>
                  <a:schemeClr val="tx2"/>
                </a:solidFill>
              </a:rPr>
              <a:t>is</a:t>
            </a:r>
            <a:r>
              <a:rPr lang="de-DE" b="0" dirty="0" smtClean="0">
                <a:solidFill>
                  <a:schemeClr val="tx2"/>
                </a:solidFill>
              </a:rPr>
              <a:t> </a:t>
            </a:r>
            <a:r>
              <a:rPr lang="de-DE" b="0" dirty="0" err="1" smtClean="0">
                <a:solidFill>
                  <a:schemeClr val="tx2"/>
                </a:solidFill>
              </a:rPr>
              <a:t>what</a:t>
            </a:r>
            <a:r>
              <a:rPr lang="de-DE" b="0" dirty="0" smtClean="0">
                <a:solidFill>
                  <a:schemeClr val="tx2"/>
                </a:solidFill>
              </a:rPr>
              <a:t> </a:t>
            </a:r>
            <a:r>
              <a:rPr lang="de-DE" b="0" dirty="0" err="1" smtClean="0">
                <a:solidFill>
                  <a:schemeClr val="tx2"/>
                </a:solidFill>
              </a:rPr>
              <a:t>happens</a:t>
            </a:r>
            <a:r>
              <a:rPr lang="de-DE" b="0" dirty="0" smtClean="0">
                <a:solidFill>
                  <a:schemeClr val="tx2"/>
                </a:solidFill>
              </a:rPr>
              <a:t> </a:t>
            </a:r>
            <a:r>
              <a:rPr lang="de-DE" b="0" dirty="0" err="1" smtClean="0">
                <a:solidFill>
                  <a:schemeClr val="tx2"/>
                </a:solidFill>
              </a:rPr>
              <a:t>to</a:t>
            </a:r>
            <a:r>
              <a:rPr lang="de-DE" b="0" dirty="0" smtClean="0">
                <a:solidFill>
                  <a:schemeClr val="tx2"/>
                </a:solidFill>
              </a:rPr>
              <a:t> </a:t>
            </a:r>
            <a:r>
              <a:rPr lang="de-DE" b="0" dirty="0" err="1" smtClean="0">
                <a:solidFill>
                  <a:schemeClr val="tx2"/>
                </a:solidFill>
              </a:rPr>
              <a:t>you</a:t>
            </a:r>
            <a:r>
              <a:rPr lang="de-DE" b="0" dirty="0" smtClean="0">
                <a:solidFill>
                  <a:schemeClr val="tx2"/>
                </a:solidFill>
              </a:rPr>
              <a:t> </a:t>
            </a:r>
            <a:r>
              <a:rPr lang="de-DE" b="0" dirty="0" err="1" smtClean="0">
                <a:solidFill>
                  <a:schemeClr val="tx2"/>
                </a:solidFill>
              </a:rPr>
              <a:t>while</a:t>
            </a:r>
            <a:r>
              <a:rPr lang="de-DE" b="0" dirty="0" smtClean="0">
                <a:solidFill>
                  <a:schemeClr val="tx2"/>
                </a:solidFill>
              </a:rPr>
              <a:t> </a:t>
            </a:r>
            <a:r>
              <a:rPr lang="de-DE" b="0" dirty="0" err="1" smtClean="0">
                <a:solidFill>
                  <a:schemeClr val="tx2"/>
                </a:solidFill>
              </a:rPr>
              <a:t>you‘re</a:t>
            </a:r>
            <a:r>
              <a:rPr lang="de-DE" b="0" dirty="0" smtClean="0">
                <a:solidFill>
                  <a:schemeClr val="tx2"/>
                </a:solidFill>
              </a:rPr>
              <a:t> </a:t>
            </a:r>
            <a:r>
              <a:rPr lang="de-DE" b="0" dirty="0" err="1" smtClean="0">
                <a:solidFill>
                  <a:schemeClr val="tx2"/>
                </a:solidFill>
              </a:rPr>
              <a:t>busy</a:t>
            </a:r>
            <a:r>
              <a:rPr lang="de-DE" b="0" dirty="0" smtClean="0">
                <a:solidFill>
                  <a:schemeClr val="tx2"/>
                </a:solidFill>
              </a:rPr>
              <a:t> </a:t>
            </a:r>
            <a:r>
              <a:rPr lang="de-DE" b="0" dirty="0" err="1" smtClean="0">
                <a:solidFill>
                  <a:schemeClr val="tx2"/>
                </a:solidFill>
              </a:rPr>
              <a:t>making</a:t>
            </a:r>
            <a:r>
              <a:rPr lang="de-DE" b="0" dirty="0" smtClean="0">
                <a:solidFill>
                  <a:schemeClr val="tx2"/>
                </a:solidFill>
              </a:rPr>
              <a:t> </a:t>
            </a:r>
            <a:r>
              <a:rPr lang="de-DE" b="0" dirty="0" err="1" smtClean="0">
                <a:solidFill>
                  <a:schemeClr val="tx2"/>
                </a:solidFill>
              </a:rPr>
              <a:t>plans</a:t>
            </a:r>
            <a:r>
              <a:rPr lang="de-DE" b="0" dirty="0" smtClean="0">
                <a:solidFill>
                  <a:schemeClr val="tx2"/>
                </a:solidFill>
              </a:rPr>
              <a:t>“</a:t>
            </a:r>
            <a:endParaRPr lang="de-DE" b="0" dirty="0">
              <a:solidFill>
                <a:schemeClr val="tx2"/>
              </a:solidFill>
            </a:endParaRP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121687295"/>
              </p:ext>
            </p:extLst>
          </p:nvPr>
        </p:nvGraphicFramePr>
        <p:xfrm>
          <a:off x="539552" y="1772815"/>
          <a:ext cx="7848872" cy="4176466"/>
        </p:xfrm>
        <a:graphic>
          <a:graphicData uri="http://schemas.openxmlformats.org/drawingml/2006/table">
            <a:tbl>
              <a:tblPr>
                <a:tableStyleId>{5C22544A-7EE6-4342-B048-85BDC9FD1C3A}</a:tableStyleId>
              </a:tblPr>
              <a:tblGrid>
                <a:gridCol w="1595847"/>
                <a:gridCol w="1456966"/>
                <a:gridCol w="1411683"/>
                <a:gridCol w="144016"/>
                <a:gridCol w="3240360"/>
              </a:tblGrid>
              <a:tr h="335108">
                <a:tc>
                  <a:txBody>
                    <a:bodyPr/>
                    <a:lstStyle/>
                    <a:p>
                      <a:pPr algn="just">
                        <a:lnSpc>
                          <a:spcPct val="150000"/>
                        </a:lnSpc>
                        <a:spcAft>
                          <a:spcPts val="0"/>
                        </a:spcAft>
                      </a:pPr>
                      <a:r>
                        <a:rPr lang="de-DE" sz="1200" dirty="0">
                          <a:effectLst/>
                        </a:rPr>
                        <a:t>Fachrichtung</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a:effectLst/>
                        </a:rPr>
                        <a:t>Bestand</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Katalog</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a:effectLst/>
                        </a:rPr>
                        <a:t>Aufstellungssignatur</a:t>
                      </a:r>
                      <a:endParaRPr lang="de-DE" sz="1200">
                        <a:effectLst/>
                        <a:latin typeface="Times New Roman" panose="02020603050405020304" pitchFamily="18" charset="0"/>
                        <a:ea typeface="Times New Roman" panose="02020603050405020304" pitchFamily="18" charset="0"/>
                      </a:endParaRPr>
                    </a:p>
                  </a:txBody>
                  <a:tcPr marL="44450" marR="44450" marT="0" marB="0"/>
                </a:tc>
              </a:tr>
              <a:tr h="335108">
                <a:tc>
                  <a:txBody>
                    <a:bodyPr/>
                    <a:lstStyle/>
                    <a:p>
                      <a:pPr algn="just">
                        <a:lnSpc>
                          <a:spcPct val="150000"/>
                        </a:lnSpc>
                        <a:spcAft>
                          <a:spcPts val="0"/>
                        </a:spcAft>
                      </a:pPr>
                      <a:r>
                        <a:rPr lang="de-DE" sz="1200">
                          <a:effectLst/>
                        </a:rPr>
                        <a:t>RW</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12.700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12.700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a:effectLst/>
                        </a:rPr>
                        <a:t>Haussignatur</a:t>
                      </a:r>
                      <a:endParaRPr lang="de-DE" sz="1200">
                        <a:effectLst/>
                        <a:latin typeface="Times New Roman" panose="02020603050405020304" pitchFamily="18" charset="0"/>
                        <a:ea typeface="Times New Roman" panose="02020603050405020304" pitchFamily="18" charset="0"/>
                      </a:endParaRPr>
                    </a:p>
                  </a:txBody>
                  <a:tcPr marL="44450" marR="44450" marT="0" marB="0"/>
                </a:tc>
              </a:tr>
              <a:tr h="335108">
                <a:tc>
                  <a:txBody>
                    <a:bodyPr/>
                    <a:lstStyle/>
                    <a:p>
                      <a:pPr algn="just">
                        <a:lnSpc>
                          <a:spcPct val="150000"/>
                        </a:lnSpc>
                        <a:spcAft>
                          <a:spcPts val="0"/>
                        </a:spcAft>
                      </a:pPr>
                      <a:r>
                        <a:rPr lang="de-DE" sz="1200">
                          <a:effectLst/>
                        </a:rPr>
                        <a:t>ETHNO</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9.000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9.000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solidFill>
                            <a:schemeClr val="accent3">
                              <a:lumMod val="75000"/>
                            </a:schemeClr>
                          </a:solidFill>
                          <a:effectLst/>
                        </a:rPr>
                        <a:t>100 % RVK</a:t>
                      </a:r>
                      <a:endParaRPr lang="de-DE" sz="1200" dirty="0">
                        <a:solidFill>
                          <a:schemeClr val="accent3">
                            <a:lumMod val="75000"/>
                          </a:schemeClr>
                        </a:solidFill>
                        <a:effectLst/>
                        <a:latin typeface="Times New Roman" panose="02020603050405020304" pitchFamily="18" charset="0"/>
                        <a:ea typeface="Times New Roman" panose="02020603050405020304" pitchFamily="18" charset="0"/>
                      </a:endParaRPr>
                    </a:p>
                  </a:txBody>
                  <a:tcPr marL="44450" marR="44450" marT="0" marB="0"/>
                </a:tc>
              </a:tr>
              <a:tr h="335108">
                <a:tc>
                  <a:txBody>
                    <a:bodyPr/>
                    <a:lstStyle/>
                    <a:p>
                      <a:pPr algn="just">
                        <a:lnSpc>
                          <a:spcPct val="150000"/>
                        </a:lnSpc>
                        <a:spcAft>
                          <a:spcPts val="0"/>
                        </a:spcAft>
                      </a:pPr>
                      <a:r>
                        <a:rPr lang="de-DE" sz="1200">
                          <a:effectLst/>
                        </a:rPr>
                        <a:t>ZAW</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4.400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4.400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a:effectLst/>
                        </a:rPr>
                        <a:t>Haussignatur</a:t>
                      </a:r>
                      <a:endParaRPr lang="de-DE" sz="1200">
                        <a:effectLst/>
                        <a:latin typeface="Times New Roman" panose="02020603050405020304" pitchFamily="18" charset="0"/>
                        <a:ea typeface="Times New Roman" panose="02020603050405020304" pitchFamily="18" charset="0"/>
                      </a:endParaRPr>
                    </a:p>
                  </a:txBody>
                  <a:tcPr marL="44450" marR="44450" marT="0" marB="0"/>
                </a:tc>
              </a:tr>
              <a:tr h="335108">
                <a:tc>
                  <a:txBody>
                    <a:bodyPr/>
                    <a:lstStyle/>
                    <a:p>
                      <a:pPr algn="just">
                        <a:lnSpc>
                          <a:spcPct val="150000"/>
                        </a:lnSpc>
                        <a:spcAft>
                          <a:spcPts val="0"/>
                        </a:spcAft>
                      </a:pPr>
                      <a:r>
                        <a:rPr lang="de-DE" sz="1200">
                          <a:effectLst/>
                        </a:rPr>
                        <a:t>INDOL</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19.000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dirty="0" smtClean="0">
                          <a:effectLst/>
                        </a:rPr>
                        <a:t>19.000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lnSpc>
                          <a:spcPct val="150000"/>
                        </a:lnSpc>
                        <a:spcAft>
                          <a:spcPts val="0"/>
                        </a:spcAft>
                      </a:pPr>
                      <a:r>
                        <a:rPr lang="de-DE" sz="1200" smtClean="0">
                          <a:solidFill>
                            <a:schemeClr val="accent3">
                              <a:lumMod val="75000"/>
                            </a:schemeClr>
                          </a:solidFill>
                          <a:effectLst/>
                        </a:rPr>
                        <a:t>5% RVK </a:t>
                      </a:r>
                      <a:r>
                        <a:rPr lang="de-DE" sz="1200" dirty="0" smtClean="0">
                          <a:solidFill>
                            <a:schemeClr val="accent3">
                              <a:lumMod val="75000"/>
                            </a:schemeClr>
                          </a:solidFill>
                          <a:effectLst/>
                        </a:rPr>
                        <a:t>/ </a:t>
                      </a:r>
                      <a:r>
                        <a:rPr lang="de-DE" sz="1200" dirty="0" smtClean="0">
                          <a:effectLst/>
                        </a:rPr>
                        <a:t>Haussignatur</a:t>
                      </a:r>
                      <a:endParaRPr lang="de-DE" sz="1200" dirty="0">
                        <a:solidFill>
                          <a:schemeClr val="accent3">
                            <a:lumMod val="75000"/>
                          </a:schemeClr>
                        </a:solidFill>
                        <a:effectLst/>
                        <a:latin typeface="Times New Roman" panose="02020603050405020304" pitchFamily="18" charset="0"/>
                        <a:ea typeface="Times New Roman" panose="02020603050405020304" pitchFamily="18" charset="0"/>
                      </a:endParaRPr>
                    </a:p>
                  </a:txBody>
                  <a:tcPr marL="44450" marR="44450" marT="0" marB="0"/>
                </a:tc>
              </a:tr>
              <a:tr h="750278">
                <a:tc>
                  <a:txBody>
                    <a:bodyPr/>
                    <a:lstStyle/>
                    <a:p>
                      <a:pPr algn="just">
                        <a:spcAft>
                          <a:spcPts val="0"/>
                        </a:spcAft>
                      </a:pPr>
                      <a:r>
                        <a:rPr lang="de-DE" sz="1200">
                          <a:effectLst/>
                        </a:rPr>
                        <a:t>SIN</a:t>
                      </a:r>
                    </a:p>
                    <a:p>
                      <a:pPr algn="just">
                        <a:spcAft>
                          <a:spcPts val="0"/>
                        </a:spcAft>
                      </a:pPr>
                      <a:r>
                        <a:rPr lang="de-DE" sz="1200">
                          <a:effectLst/>
                        </a:rPr>
                        <a:t>westlichsprachig</a:t>
                      </a:r>
                    </a:p>
                    <a:p>
                      <a:pPr algn="just">
                        <a:spcAft>
                          <a:spcPts val="0"/>
                        </a:spcAft>
                      </a:pPr>
                      <a:r>
                        <a:rPr lang="de-DE" sz="1200">
                          <a:effectLst/>
                        </a:rPr>
                        <a:t>chinesisch</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effectLst/>
                        </a:rPr>
                        <a:t>28.000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effectLst/>
                        </a:rPr>
                        <a:t>28.000</a:t>
                      </a:r>
                      <a:endParaRPr lang="de-DE" sz="1200" dirty="0">
                        <a:effectLst/>
                      </a:endParaRPr>
                    </a:p>
                    <a:p>
                      <a:pPr algn="just">
                        <a:spcAft>
                          <a:spcPts val="0"/>
                        </a:spcAft>
                      </a:pPr>
                      <a:r>
                        <a:rPr lang="de-DE" sz="1200" dirty="0">
                          <a:effectLst/>
                        </a:rPr>
                        <a:t> </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effectLst/>
                        </a:rPr>
                        <a:t>Haussignatur</a:t>
                      </a:r>
                      <a:endParaRPr lang="de-DE" sz="1200" dirty="0">
                        <a:effectLst/>
                      </a:endParaRPr>
                    </a:p>
                  </a:txBody>
                  <a:tcPr marL="44450" marR="44450" marT="0" marB="0"/>
                </a:tc>
              </a:tr>
              <a:tr h="1000370">
                <a:tc>
                  <a:txBody>
                    <a:bodyPr/>
                    <a:lstStyle/>
                    <a:p>
                      <a:pPr algn="just">
                        <a:spcAft>
                          <a:spcPts val="0"/>
                        </a:spcAft>
                      </a:pPr>
                      <a:r>
                        <a:rPr lang="de-DE" sz="1200">
                          <a:effectLst/>
                        </a:rPr>
                        <a:t>JAP</a:t>
                      </a:r>
                    </a:p>
                    <a:p>
                      <a:pPr algn="just">
                        <a:spcAft>
                          <a:spcPts val="0"/>
                        </a:spcAft>
                      </a:pPr>
                      <a:r>
                        <a:rPr lang="de-DE" sz="1200">
                          <a:effectLst/>
                        </a:rPr>
                        <a:t>westlichsprachig</a:t>
                      </a:r>
                    </a:p>
                    <a:p>
                      <a:pPr algn="just">
                        <a:spcAft>
                          <a:spcPts val="0"/>
                        </a:spcAft>
                      </a:pPr>
                      <a:r>
                        <a:rPr lang="de-DE" sz="1200">
                          <a:effectLst/>
                        </a:rPr>
                        <a:t>japanisch</a:t>
                      </a:r>
                    </a:p>
                    <a:p>
                      <a:pPr algn="just">
                        <a:spcAft>
                          <a:spcPts val="0"/>
                        </a:spcAft>
                      </a:pPr>
                      <a:r>
                        <a:rPr lang="de-DE" sz="1200">
                          <a:effectLst/>
                        </a:rPr>
                        <a:t> </a:t>
                      </a: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smtClean="0">
                          <a:effectLst/>
                        </a:rPr>
                        <a:t>12.800</a:t>
                      </a:r>
                    </a:p>
                    <a:p>
                      <a:pPr algn="just">
                        <a:spcAft>
                          <a:spcPts val="0"/>
                        </a:spcAft>
                      </a:pPr>
                      <a:r>
                        <a:rPr lang="de-DE" sz="1200" dirty="0" smtClean="0">
                          <a:solidFill>
                            <a:schemeClr val="tx1"/>
                          </a:solidFill>
                          <a:effectLst/>
                        </a:rPr>
                        <a:t>  4.300</a:t>
                      </a:r>
                    </a:p>
                    <a:p>
                      <a:pPr algn="just">
                        <a:spcAft>
                          <a:spcPts val="0"/>
                        </a:spcAft>
                      </a:pPr>
                      <a:r>
                        <a:rPr lang="de-DE" sz="1200" dirty="0" smtClean="0">
                          <a:solidFill>
                            <a:srgbClr val="FF0000"/>
                          </a:solidFill>
                          <a:effectLst/>
                        </a:rPr>
                        <a:t>  8500</a:t>
                      </a:r>
                      <a:endParaRPr lang="de-DE" sz="1200" dirty="0">
                        <a:solidFill>
                          <a:srgbClr val="FF0000"/>
                        </a:solidFill>
                        <a:effectLst/>
                      </a:endParaRPr>
                    </a:p>
                  </a:txBody>
                  <a:tcPr marL="44450" marR="44450" marT="0" marB="0"/>
                </a:tc>
                <a:tc>
                  <a:txBody>
                    <a:bodyPr/>
                    <a:lstStyle/>
                    <a:p>
                      <a:pPr algn="just">
                        <a:spcAft>
                          <a:spcPts val="0"/>
                        </a:spcAft>
                      </a:pPr>
                      <a:r>
                        <a:rPr lang="de-DE" sz="1200" dirty="0" smtClean="0">
                          <a:effectLst/>
                        </a:rPr>
                        <a:t>7.800</a:t>
                      </a:r>
                      <a:endParaRPr lang="de-DE" sz="1200" dirty="0">
                        <a:effectLst/>
                      </a:endParaRPr>
                    </a:p>
                    <a:p>
                      <a:pPr algn="just">
                        <a:spcAft>
                          <a:spcPts val="0"/>
                        </a:spcAft>
                      </a:pPr>
                      <a:r>
                        <a:rPr lang="de-DE" sz="1200" dirty="0" smtClean="0">
                          <a:effectLst/>
                        </a:rPr>
                        <a:t>4.300</a:t>
                      </a:r>
                    </a:p>
                    <a:p>
                      <a:pPr marL="0" algn="just" defTabSz="914400" rtl="0" eaLnBrk="1" latinLnBrk="0" hangingPunct="1">
                        <a:spcAft>
                          <a:spcPts val="0"/>
                        </a:spcAft>
                      </a:pPr>
                      <a:r>
                        <a:rPr lang="de-DE" sz="1200" kern="1200" dirty="0" smtClean="0">
                          <a:solidFill>
                            <a:schemeClr val="dk1"/>
                          </a:solidFill>
                          <a:effectLst/>
                          <a:latin typeface="+mn-lt"/>
                          <a:ea typeface="+mn-ea"/>
                          <a:cs typeface="+mn-cs"/>
                        </a:rPr>
                        <a:t>3500</a:t>
                      </a:r>
                      <a:endParaRPr lang="de-DE" sz="1200" kern="1200" dirty="0">
                        <a:solidFill>
                          <a:schemeClr val="dk1"/>
                        </a:solidFill>
                        <a:effectLst/>
                        <a:latin typeface="+mn-lt"/>
                        <a:ea typeface="+mn-ea"/>
                        <a:cs typeface="+mn-cs"/>
                      </a:endParaRPr>
                    </a:p>
                  </a:txBody>
                  <a:tcPr marL="44450" marR="44450" marT="0" marB="0"/>
                </a:tc>
                <a:tc>
                  <a:txBody>
                    <a:bodyPr/>
                    <a:lstStyle/>
                    <a:p>
                      <a:pPr algn="just">
                        <a:spcAft>
                          <a:spcPts val="0"/>
                        </a:spcAft>
                      </a:pPr>
                      <a:endParaRPr lang="de-DE"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solidFill>
                            <a:schemeClr val="accent3">
                              <a:lumMod val="75000"/>
                            </a:schemeClr>
                          </a:solidFill>
                          <a:effectLst/>
                        </a:rPr>
                        <a:t>50 % RVK</a:t>
                      </a:r>
                      <a:endParaRPr lang="de-DE" sz="1200" dirty="0">
                        <a:solidFill>
                          <a:schemeClr val="accent3">
                            <a:lumMod val="75000"/>
                          </a:schemeClr>
                        </a:solidFill>
                        <a:effectLst/>
                      </a:endParaRPr>
                    </a:p>
                    <a:p>
                      <a:pPr algn="just">
                        <a:spcAft>
                          <a:spcPts val="0"/>
                        </a:spcAft>
                      </a:pPr>
                      <a:r>
                        <a:rPr lang="de-DE" sz="1200" dirty="0">
                          <a:effectLst/>
                        </a:rPr>
                        <a:t>NDC</a:t>
                      </a:r>
                      <a:endParaRPr lang="de-DE" sz="1200" dirty="0">
                        <a:effectLst/>
                        <a:latin typeface="Times New Roman" panose="02020603050405020304" pitchFamily="18" charset="0"/>
                        <a:ea typeface="Times New Roman" panose="02020603050405020304" pitchFamily="18" charset="0"/>
                      </a:endParaRPr>
                    </a:p>
                  </a:txBody>
                  <a:tcPr marL="44450" marR="44450" marT="0" marB="0"/>
                </a:tc>
              </a:tr>
              <a:tr h="750278">
                <a:tc>
                  <a:txBody>
                    <a:bodyPr/>
                    <a:lstStyle/>
                    <a:p>
                      <a:pPr algn="just">
                        <a:spcAft>
                          <a:spcPts val="0"/>
                        </a:spcAft>
                      </a:pPr>
                      <a:r>
                        <a:rPr lang="de-DE" sz="1200" dirty="0">
                          <a:effectLst/>
                        </a:rPr>
                        <a:t>ORIENT</a:t>
                      </a:r>
                    </a:p>
                    <a:p>
                      <a:pPr algn="just">
                        <a:spcAft>
                          <a:spcPts val="0"/>
                        </a:spcAft>
                      </a:pPr>
                      <a:r>
                        <a:rPr lang="de-DE" sz="1200" dirty="0" err="1">
                          <a:effectLst/>
                        </a:rPr>
                        <a:t>westlichsprachig</a:t>
                      </a:r>
                      <a:endParaRPr lang="de-DE" sz="1200" dirty="0">
                        <a:effectLst/>
                      </a:endParaRPr>
                    </a:p>
                    <a:p>
                      <a:pPr algn="just">
                        <a:spcAft>
                          <a:spcPts val="0"/>
                        </a:spcAft>
                      </a:pPr>
                      <a:r>
                        <a:rPr lang="de-DE" sz="1200" dirty="0">
                          <a:effectLst/>
                        </a:rPr>
                        <a:t>arabisch</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endParaRPr lang="de-DE" sz="1200" dirty="0" smtClean="0">
                        <a:effectLst/>
                      </a:endParaRPr>
                    </a:p>
                    <a:p>
                      <a:pPr algn="just">
                        <a:spcAft>
                          <a:spcPts val="0"/>
                        </a:spcAft>
                      </a:pPr>
                      <a:r>
                        <a:rPr lang="de-DE" sz="1200" dirty="0" smtClean="0">
                          <a:solidFill>
                            <a:srgbClr val="FF0000"/>
                          </a:solidFill>
                          <a:effectLst/>
                        </a:rPr>
                        <a:t>18.000</a:t>
                      </a:r>
                      <a:endParaRPr lang="de-DE" sz="1200" dirty="0">
                        <a:solidFill>
                          <a:srgbClr val="FF0000"/>
                        </a:solidFill>
                        <a:effectLst/>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effectLst/>
                        </a:rPr>
                        <a:t>11.500</a:t>
                      </a: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endParaRPr lang="de-DE"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spcAft>
                          <a:spcPts val="0"/>
                        </a:spcAft>
                      </a:pPr>
                      <a:r>
                        <a:rPr lang="de-DE" sz="1200" dirty="0">
                          <a:effectLst/>
                        </a:rPr>
                        <a:t> </a:t>
                      </a:r>
                    </a:p>
                    <a:p>
                      <a:pPr algn="just">
                        <a:spcAft>
                          <a:spcPts val="0"/>
                        </a:spcAft>
                      </a:pPr>
                      <a:r>
                        <a:rPr lang="de-DE" sz="1200" dirty="0" smtClean="0">
                          <a:solidFill>
                            <a:schemeClr val="accent3">
                              <a:lumMod val="75000"/>
                            </a:schemeClr>
                          </a:solidFill>
                          <a:effectLst/>
                        </a:rPr>
                        <a:t>30 %  RVK</a:t>
                      </a:r>
                    </a:p>
                    <a:p>
                      <a:pPr algn="just">
                        <a:spcAft>
                          <a:spcPts val="0"/>
                        </a:spcAft>
                      </a:pPr>
                      <a:r>
                        <a:rPr lang="de-DE" sz="1200" dirty="0" smtClean="0">
                          <a:effectLst/>
                        </a:rPr>
                        <a:t>Haussignatur</a:t>
                      </a:r>
                      <a:endParaRPr lang="de-DE" sz="1200" dirty="0">
                        <a:solidFill>
                          <a:schemeClr val="accent3">
                            <a:lumMod val="75000"/>
                          </a:schemeClr>
                        </a:solidFill>
                        <a:effectLst/>
                        <a:latin typeface="Times New Roman" panose="02020603050405020304" pitchFamily="18" charset="0"/>
                        <a:ea typeface="Times New Roman" panose="02020603050405020304" pitchFamily="18" charset="0"/>
                      </a:endParaRPr>
                    </a:p>
                  </a:txBody>
                  <a:tcPr marL="44450" marR="44450" marT="0" marB="0"/>
                </a:tc>
              </a:tr>
            </a:tbl>
          </a:graphicData>
        </a:graphic>
      </p:graphicFrame>
    </p:spTree>
    <p:extLst>
      <p:ext uri="{BB962C8B-B14F-4D97-AF65-F5344CB8AC3E}">
        <p14:creationId xmlns:p14="http://schemas.microsoft.com/office/powerpoint/2010/main" val="55609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6423" y="538555"/>
            <a:ext cx="8229600" cy="658197"/>
          </a:xfrm>
        </p:spPr>
        <p:txBody>
          <a:bodyPr/>
          <a:lstStyle/>
          <a:p>
            <a:r>
              <a:rPr lang="de-DE" b="0" dirty="0" smtClean="0">
                <a:solidFill>
                  <a:schemeClr val="tx2"/>
                </a:solidFill>
              </a:rPr>
              <a:t>Vielen Dank!</a:t>
            </a:r>
            <a:endParaRPr lang="de-DE" b="0" dirty="0">
              <a:solidFill>
                <a:schemeClr val="tx2"/>
              </a:solidFill>
            </a:endParaRPr>
          </a:p>
        </p:txBody>
      </p:sp>
      <p:sp>
        <p:nvSpPr>
          <p:cNvPr id="3" name="Inhaltsplatzhalter 2"/>
          <p:cNvSpPr>
            <a:spLocks noGrp="1"/>
          </p:cNvSpPr>
          <p:nvPr>
            <p:ph idx="1"/>
          </p:nvPr>
        </p:nvSpPr>
        <p:spPr>
          <a:xfrm>
            <a:off x="426422" y="1412776"/>
            <a:ext cx="8610074" cy="4680520"/>
          </a:xfrm>
        </p:spPr>
        <p:txBody>
          <a:bodyPr/>
          <a:lstStyle/>
          <a:p>
            <a:pPr marL="0" indent="0">
              <a:buNone/>
            </a:pPr>
            <a:r>
              <a:rPr lang="de-DE" dirty="0" smtClean="0">
                <a:solidFill>
                  <a:schemeClr val="accent1">
                    <a:lumMod val="75000"/>
                  </a:schemeClr>
                </a:solidFill>
              </a:rPr>
              <a:t>Masterarbeit:</a:t>
            </a:r>
          </a:p>
          <a:p>
            <a:pPr marL="0" indent="0">
              <a:buNone/>
            </a:pPr>
            <a:endParaRPr lang="de-DE" dirty="0" smtClean="0">
              <a:solidFill>
                <a:schemeClr val="accent1">
                  <a:lumMod val="75000"/>
                </a:schemeClr>
              </a:solidFill>
            </a:endParaRPr>
          </a:p>
          <a:p>
            <a:pPr marL="0" indent="0">
              <a:buNone/>
            </a:pPr>
            <a:r>
              <a:rPr lang="de-DE" sz="2000" dirty="0" err="1"/>
              <a:t>Malkawi</a:t>
            </a:r>
            <a:r>
              <a:rPr lang="de-DE" sz="2000" dirty="0"/>
              <a:t>, Katharina</a:t>
            </a:r>
            <a:r>
              <a:rPr lang="de-DE" sz="2000" dirty="0" smtClean="0"/>
              <a:t>:</a:t>
            </a:r>
            <a:r>
              <a:rPr lang="de-DE" sz="2000" dirty="0"/>
              <a:t/>
            </a:r>
            <a:br>
              <a:rPr lang="de-DE" sz="2000" dirty="0"/>
            </a:br>
            <a:r>
              <a:rPr lang="de-DE" sz="2000" dirty="0"/>
              <a:t>Die Einführung der RVK als Aufstellungsklassifikation - ein Projekt an der Bibliothek Orientwissenschaften der Universitätsbibliothek </a:t>
            </a:r>
            <a:r>
              <a:rPr lang="de-DE" sz="2000" dirty="0" smtClean="0"/>
              <a:t>Leipzig</a:t>
            </a:r>
            <a:br>
              <a:rPr lang="de-DE" sz="2000" dirty="0" smtClean="0"/>
            </a:br>
            <a:r>
              <a:rPr lang="de-DE" sz="2000" dirty="0" smtClean="0"/>
              <a:t>Berlin</a:t>
            </a:r>
            <a:r>
              <a:rPr lang="de-DE" sz="2000" dirty="0"/>
              <a:t>, </a:t>
            </a:r>
            <a:r>
              <a:rPr lang="de-DE" sz="2000" dirty="0" smtClean="0"/>
              <a:t>2010</a:t>
            </a:r>
            <a:br>
              <a:rPr lang="de-DE" sz="2000" dirty="0" smtClean="0"/>
            </a:br>
            <a:r>
              <a:rPr lang="de-DE" sz="2000" dirty="0" smtClean="0"/>
              <a:t>(</a:t>
            </a:r>
            <a:r>
              <a:rPr lang="de-DE" sz="2000" dirty="0"/>
              <a:t>Berliner Handreichungen zur Bibliotheks- und Informationswissenschaft 280</a:t>
            </a:r>
            <a:r>
              <a:rPr lang="de-DE" sz="2000" dirty="0" smtClean="0"/>
              <a:t>)</a:t>
            </a:r>
            <a:r>
              <a:rPr lang="de-DE" sz="1800" dirty="0">
                <a:hlinkClick r:id="rId3"/>
              </a:rPr>
              <a:t/>
            </a:r>
            <a:br>
              <a:rPr lang="de-DE" sz="1800" dirty="0">
                <a:hlinkClick r:id="rId3"/>
              </a:rPr>
            </a:br>
            <a:r>
              <a:rPr lang="de-DE" sz="2000" dirty="0">
                <a:hlinkClick r:id="rId3"/>
              </a:rPr>
              <a:t>http://</a:t>
            </a:r>
            <a:r>
              <a:rPr lang="de-DE" sz="2000" dirty="0" smtClean="0">
                <a:hlinkClick r:id="rId3"/>
              </a:rPr>
              <a:t>www.edoc.hu-berlin.de/series/berliner-handreichungen/2010-280</a:t>
            </a:r>
            <a:endParaRPr lang="de-DE" sz="2000" dirty="0" smtClean="0"/>
          </a:p>
          <a:p>
            <a:pPr marL="0" indent="0">
              <a:buNone/>
            </a:pPr>
            <a:endParaRPr lang="de-DE" sz="2000" dirty="0"/>
          </a:p>
          <a:p>
            <a:pPr marL="0" indent="0">
              <a:buNone/>
            </a:pPr>
            <a:r>
              <a:rPr lang="de-DE" dirty="0" smtClean="0"/>
              <a:t>Für Fragen:</a:t>
            </a:r>
          </a:p>
          <a:p>
            <a:pPr marL="0" indent="0">
              <a:buNone/>
            </a:pPr>
            <a:r>
              <a:rPr lang="de-DE" sz="2000" dirty="0" smtClean="0">
                <a:solidFill>
                  <a:schemeClr val="accent1">
                    <a:lumMod val="75000"/>
                  </a:schemeClr>
                </a:solidFill>
              </a:rPr>
              <a:t>malkawi@ub.uni-leipzig.de	stephan@ub.uni-leipzig.de</a:t>
            </a:r>
            <a:endParaRPr lang="de-DE" sz="2000" dirty="0">
              <a:solidFill>
                <a:schemeClr val="accent1">
                  <a:lumMod val="75000"/>
                </a:schemeClr>
              </a:solidFill>
            </a:endParaRPr>
          </a:p>
          <a:p>
            <a:pPr marL="0" indent="0">
              <a:buNone/>
            </a:pPr>
            <a:endParaRPr lang="de-DE" sz="2000" dirty="0"/>
          </a:p>
        </p:txBody>
      </p:sp>
    </p:spTree>
    <p:extLst>
      <p:ext uri="{BB962C8B-B14F-4D97-AF65-F5344CB8AC3E}">
        <p14:creationId xmlns:p14="http://schemas.microsoft.com/office/powerpoint/2010/main" val="118781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352928" cy="501419"/>
          </a:xfrm>
        </p:spPr>
        <p:txBody>
          <a:bodyPr/>
          <a:lstStyle/>
          <a:p>
            <a:pPr marL="0" lvl="0" indent="0">
              <a:buNone/>
            </a:pPr>
            <a:r>
              <a:rPr lang="de-DE" dirty="0" smtClean="0"/>
              <a:t>Ausgangspunkt 2002 </a:t>
            </a:r>
            <a:r>
              <a:rPr lang="de-DE" dirty="0" smtClean="0">
                <a:sym typeface="Wingdings" panose="05000000000000000000" pitchFamily="2" charset="2"/>
              </a:rPr>
              <a:t></a:t>
            </a:r>
            <a:r>
              <a:rPr lang="de-DE" dirty="0" smtClean="0"/>
              <a:t> Ziel 2006 - 2007 - 2009</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4085734757"/>
              </p:ext>
            </p:extLst>
          </p:nvPr>
        </p:nvGraphicFramePr>
        <p:xfrm>
          <a:off x="611560" y="1988840"/>
          <a:ext cx="8069575" cy="1407160"/>
        </p:xfrm>
        <a:graphic>
          <a:graphicData uri="http://schemas.openxmlformats.org/drawingml/2006/table">
            <a:tbl>
              <a:tblPr firstRow="1" bandRow="1">
                <a:tableStyleId>{2D5ABB26-0587-4C30-8999-92F81FD0307C}</a:tableStyleId>
              </a:tblPr>
              <a:tblGrid>
                <a:gridCol w="3312368"/>
                <a:gridCol w="1656184"/>
                <a:gridCol w="3101023"/>
              </a:tblGrid>
              <a:tr h="370840">
                <a:tc gridSpan="3">
                  <a:txBody>
                    <a:bodyPr/>
                    <a:lstStyle/>
                    <a:p>
                      <a:r>
                        <a:rPr lang="de-DE" sz="2000" dirty="0" smtClean="0">
                          <a:solidFill>
                            <a:schemeClr val="accent1">
                              <a:lumMod val="75000"/>
                            </a:schemeClr>
                          </a:solidFill>
                        </a:rPr>
                        <a:t>in der „alten Zw1“, die zur Campus-Bibliothek umgebaut werden soll:</a:t>
                      </a:r>
                      <a:endParaRPr lang="de-DE" sz="2000" dirty="0"/>
                    </a:p>
                  </a:txBody>
                  <a:tcPr/>
                </a:tc>
                <a:tc hMerge="1">
                  <a:txBody>
                    <a:bodyPr/>
                    <a:lstStyle/>
                    <a:p>
                      <a:endParaRPr lang="de-DE" dirty="0"/>
                    </a:p>
                  </a:txBody>
                  <a:tcPr/>
                </a:tc>
                <a:tc hMerge="1">
                  <a:txBody>
                    <a:bodyPr/>
                    <a:lstStyle/>
                    <a:p>
                      <a:endParaRPr lang="de-DE" dirty="0"/>
                    </a:p>
                  </a:txBody>
                  <a:tcPr/>
                </a:tc>
              </a:tr>
              <a:tr h="370840">
                <a:tc>
                  <a:txBody>
                    <a:bodyPr/>
                    <a:lstStyle/>
                    <a:p>
                      <a:r>
                        <a:rPr lang="de-DE" sz="1800" dirty="0" smtClean="0"/>
                        <a:t>Zentrale Lehrbuchsammlung</a:t>
                      </a:r>
                      <a:endParaRPr lang="de-DE" dirty="0"/>
                    </a:p>
                  </a:txBody>
                  <a:tcPr/>
                </a:tc>
                <a:tc>
                  <a:txBody>
                    <a:bodyPr/>
                    <a:lstStyle/>
                    <a:p>
                      <a:r>
                        <a:rPr lang="de-DE" sz="1800" dirty="0" smtClean="0"/>
                        <a:t>ca. 50.000</a:t>
                      </a:r>
                      <a:endParaRPr lang="de-DE" dirty="0"/>
                    </a:p>
                  </a:txBody>
                  <a:tcPr/>
                </a:tc>
                <a:tc>
                  <a:txBody>
                    <a:bodyPr/>
                    <a:lstStyle/>
                    <a:p>
                      <a:r>
                        <a:rPr lang="de-DE" sz="1800" dirty="0" smtClean="0"/>
                        <a:t>RVK ca. 50%</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smtClean="0"/>
                        <a:t>Kommunikations- und Medienwissenschaft, SSG</a:t>
                      </a:r>
                      <a:endParaRPr lang="de-DE" dirty="0" smtClean="0"/>
                    </a:p>
                  </a:txBody>
                  <a:tcPr/>
                </a:tc>
                <a:tc>
                  <a:txBody>
                    <a:bodyPr/>
                    <a:lstStyle/>
                    <a:p>
                      <a:r>
                        <a:rPr lang="de-DE" sz="1800" dirty="0" smtClean="0"/>
                        <a:t>ca. </a:t>
                      </a:r>
                      <a:r>
                        <a:rPr lang="de-DE" dirty="0" smtClean="0"/>
                        <a:t>60.000</a:t>
                      </a:r>
                      <a:endParaRPr lang="de-DE" dirty="0"/>
                    </a:p>
                  </a:txBody>
                  <a:tcPr/>
                </a:tc>
                <a:tc>
                  <a:txBody>
                    <a:bodyPr/>
                    <a:lstStyle/>
                    <a:p>
                      <a:r>
                        <a:rPr lang="de-DE" dirty="0" smtClean="0"/>
                        <a:t>RVK erledigt</a:t>
                      </a:r>
                      <a:endParaRPr lang="de-DE" dirty="0"/>
                    </a:p>
                  </a:txBody>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725789658"/>
              </p:ext>
            </p:extLst>
          </p:nvPr>
        </p:nvGraphicFramePr>
        <p:xfrm>
          <a:off x="611560" y="3645024"/>
          <a:ext cx="8064896" cy="1508760"/>
        </p:xfrm>
        <a:graphic>
          <a:graphicData uri="http://schemas.openxmlformats.org/drawingml/2006/table">
            <a:tbl>
              <a:tblPr firstRow="1" bandRow="1">
                <a:tableStyleId>{2D5ABB26-0587-4C30-8999-92F81FD0307C}</a:tableStyleId>
              </a:tblPr>
              <a:tblGrid>
                <a:gridCol w="3384376"/>
                <a:gridCol w="1656184"/>
                <a:gridCol w="3024336"/>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smtClean="0">
                          <a:solidFill>
                            <a:schemeClr val="accent1">
                              <a:lumMod val="75000"/>
                            </a:schemeClr>
                          </a:solidFill>
                        </a:rPr>
                        <a:t>in jeweils eigenen Zweigbibliotheken:</a:t>
                      </a:r>
                    </a:p>
                  </a:txBody>
                  <a:tcPr/>
                </a:tc>
                <a:tc hMerge="1">
                  <a:txBody>
                    <a:bodyPr/>
                    <a:lstStyle/>
                    <a:p>
                      <a:endParaRPr lang="de-DE" dirty="0"/>
                    </a:p>
                  </a:txBody>
                  <a:tcPr/>
                </a:tc>
                <a:tc hMerge="1">
                  <a:txBody>
                    <a:bodyPr/>
                    <a:lstStyle/>
                    <a:p>
                      <a:endParaRPr lang="de-DE" dirty="0"/>
                    </a:p>
                  </a:txBody>
                  <a:tcPr/>
                </a:tc>
              </a:tr>
              <a:tr h="370840">
                <a:tc>
                  <a:txBody>
                    <a:bodyPr/>
                    <a:lstStyle/>
                    <a:p>
                      <a:r>
                        <a:rPr lang="de-DE" sz="1800" dirty="0" smtClean="0"/>
                        <a:t>Wirtschaftswissenschaft</a:t>
                      </a:r>
                      <a:endParaRPr lang="de-DE" dirty="0"/>
                    </a:p>
                  </a:txBody>
                  <a:tcPr/>
                </a:tc>
                <a:tc>
                  <a:txBody>
                    <a:bodyPr/>
                    <a:lstStyle/>
                    <a:p>
                      <a:r>
                        <a:rPr lang="de-DE" sz="1800" dirty="0" smtClean="0"/>
                        <a:t>ca. 100.000</a:t>
                      </a:r>
                      <a:endParaRPr lang="de-DE" dirty="0"/>
                    </a:p>
                  </a:txBody>
                  <a:tcPr/>
                </a:tc>
                <a:tc>
                  <a:txBody>
                    <a:bodyPr/>
                    <a:lstStyle/>
                    <a:p>
                      <a:r>
                        <a:rPr lang="de-DE" sz="1800" dirty="0" smtClean="0"/>
                        <a:t>RVK ca. 20%</a:t>
                      </a:r>
                      <a:endParaRPr lang="de-DE" dirty="0"/>
                    </a:p>
                  </a:txBody>
                  <a:tcPr/>
                </a:tc>
              </a:tr>
              <a:tr h="370840">
                <a:tc>
                  <a:txBody>
                    <a:bodyPr/>
                    <a:lstStyle/>
                    <a:p>
                      <a:r>
                        <a:rPr lang="de-DE" sz="1800" dirty="0" smtClean="0"/>
                        <a:t>Mathematik</a:t>
                      </a:r>
                      <a:endParaRPr lang="de-DE" dirty="0"/>
                    </a:p>
                  </a:txBody>
                  <a:tcPr/>
                </a:tc>
                <a:tc>
                  <a:txBody>
                    <a:bodyPr/>
                    <a:lstStyle/>
                    <a:p>
                      <a:r>
                        <a:rPr lang="de-DE" sz="1800" dirty="0" smtClean="0"/>
                        <a:t>ca. </a:t>
                      </a:r>
                      <a:r>
                        <a:rPr lang="de-DE" dirty="0" smtClean="0"/>
                        <a:t>60.000</a:t>
                      </a:r>
                      <a:endParaRPr lang="de-DE" dirty="0"/>
                    </a:p>
                  </a:txBody>
                  <a:tcPr/>
                </a:tc>
                <a:tc>
                  <a:txBody>
                    <a:bodyPr/>
                    <a:lstStyle/>
                    <a:p>
                      <a:r>
                        <a:rPr lang="de-DE" dirty="0" smtClean="0"/>
                        <a:t>selbstgestrickte Systematik</a:t>
                      </a:r>
                      <a:endParaRPr lang="de-DE" dirty="0"/>
                    </a:p>
                  </a:txBody>
                  <a:tcPr/>
                </a:tc>
              </a:tr>
              <a:tr h="370840">
                <a:tc>
                  <a:txBody>
                    <a:bodyPr/>
                    <a:lstStyle/>
                    <a:p>
                      <a:r>
                        <a:rPr lang="de-DE" sz="1800" dirty="0" smtClean="0"/>
                        <a:t>Informatik</a:t>
                      </a:r>
                      <a:endParaRPr lang="de-DE" dirty="0"/>
                    </a:p>
                  </a:txBody>
                  <a:tcPr/>
                </a:tc>
                <a:tc>
                  <a:txBody>
                    <a:bodyPr/>
                    <a:lstStyle/>
                    <a:p>
                      <a:r>
                        <a:rPr lang="de-DE" sz="1800" dirty="0" smtClean="0"/>
                        <a:t>ca. </a:t>
                      </a:r>
                      <a:r>
                        <a:rPr lang="de-DE" dirty="0" smtClean="0"/>
                        <a:t>15.000</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selbstgestrickte Systematik</a:t>
                      </a:r>
                      <a:endParaRPr lang="de-DE" dirty="0"/>
                    </a:p>
                  </a:txBody>
                  <a:tcPr/>
                </a:tc>
              </a:tr>
            </a:tbl>
          </a:graphicData>
        </a:graphic>
      </p:graphicFrame>
    </p:spTree>
    <p:extLst>
      <p:ext uri="{BB962C8B-B14F-4D97-AF65-F5344CB8AC3E}">
        <p14:creationId xmlns:p14="http://schemas.microsoft.com/office/powerpoint/2010/main" val="208389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Lehrbuchsammlung</a:t>
            </a:r>
          </a:p>
          <a:p>
            <a:pPr marL="0" lvl="0" indent="0">
              <a:buNone/>
            </a:pPr>
            <a:r>
              <a:rPr lang="de-DE" dirty="0" smtClean="0"/>
              <a:t>Kommunikations- und Medienwissenschaft:</a:t>
            </a:r>
            <a:endParaRPr lang="de-DE" dirty="0" smtClean="0">
              <a:solidFill>
                <a:srgbClr val="FF0000"/>
              </a:solidFill>
            </a:endParaRPr>
          </a:p>
          <a:p>
            <a:pPr marL="0" lvl="0" indent="0">
              <a:buNone/>
            </a:pPr>
            <a:endParaRPr lang="de-DE" dirty="0"/>
          </a:p>
          <a:p>
            <a:pPr>
              <a:buFontTx/>
              <a:buChar char="-"/>
            </a:pPr>
            <a:r>
              <a:rPr lang="de-DE" sz="2000" dirty="0" smtClean="0">
                <a:sym typeface="Wingdings" panose="05000000000000000000" pitchFamily="2" charset="2"/>
              </a:rPr>
              <a:t>2005 Beginn Umbau und Sanierung</a:t>
            </a:r>
            <a:br>
              <a:rPr lang="de-DE" sz="2000" dirty="0" smtClean="0">
                <a:sym typeface="Wingdings" panose="05000000000000000000" pitchFamily="2" charset="2"/>
              </a:rPr>
            </a:br>
            <a:endParaRPr lang="de-DE" sz="2000" dirty="0" smtClean="0">
              <a:sym typeface="Wingdings" panose="05000000000000000000" pitchFamily="2" charset="2"/>
            </a:endParaRPr>
          </a:p>
          <a:p>
            <a:pPr>
              <a:buFontTx/>
              <a:buChar char="-"/>
            </a:pPr>
            <a:r>
              <a:rPr lang="de-DE" sz="2000" dirty="0" smtClean="0">
                <a:sym typeface="Wingdings" panose="05000000000000000000" pitchFamily="2" charset="2"/>
              </a:rPr>
              <a:t>LBS:</a:t>
            </a:r>
            <a:br>
              <a:rPr lang="de-DE" sz="2000" dirty="0" smtClean="0">
                <a:sym typeface="Wingdings" panose="05000000000000000000" pitchFamily="2" charset="2"/>
              </a:rPr>
            </a:br>
            <a:r>
              <a:rPr lang="de-DE" sz="2000" dirty="0" smtClean="0">
                <a:sym typeface="Wingdings" panose="05000000000000000000" pitchFamily="2" charset="2"/>
              </a:rPr>
              <a:t>Interimsquartier </a:t>
            </a:r>
            <a:r>
              <a:rPr lang="de-DE" sz="2000" dirty="0">
                <a:sym typeface="Wingdings" panose="05000000000000000000" pitchFamily="2" charset="2"/>
              </a:rPr>
              <a:t>gemeinsam mit Mathematik- und </a:t>
            </a:r>
            <a:r>
              <a:rPr lang="de-DE" sz="2000" dirty="0" smtClean="0">
                <a:sym typeface="Wingdings" panose="05000000000000000000" pitchFamily="2" charset="2"/>
              </a:rPr>
              <a:t>Informatik-Bibliothek</a:t>
            </a:r>
            <a:br>
              <a:rPr lang="de-DE" sz="2000" dirty="0" smtClean="0">
                <a:sym typeface="Wingdings" panose="05000000000000000000" pitchFamily="2" charset="2"/>
              </a:rPr>
            </a:br>
            <a:r>
              <a:rPr lang="de-DE" sz="2000" dirty="0" smtClean="0"/>
              <a:t>RVK erledigt von jeweils zuständige Fachreferenten</a:t>
            </a:r>
            <a:br>
              <a:rPr lang="de-DE" sz="2000" dirty="0" smtClean="0"/>
            </a:br>
            <a:endParaRPr lang="de-DE" sz="2000" dirty="0"/>
          </a:p>
          <a:p>
            <a:pPr lvl="0">
              <a:buFontTx/>
              <a:buChar char="-"/>
            </a:pPr>
            <a:r>
              <a:rPr lang="de-DE" sz="2000" dirty="0" smtClean="0"/>
              <a:t>Kommunikations- </a:t>
            </a:r>
            <a:r>
              <a:rPr lang="de-DE" sz="2000" dirty="0"/>
              <a:t>und </a:t>
            </a:r>
            <a:r>
              <a:rPr lang="de-DE" sz="2000" dirty="0" smtClean="0"/>
              <a:t>Medienwissenschaft + Restbestand</a:t>
            </a:r>
            <a:br>
              <a:rPr lang="de-DE" sz="2000" dirty="0" smtClean="0"/>
            </a:br>
            <a:r>
              <a:rPr lang="de-DE" sz="2000" dirty="0" smtClean="0"/>
              <a:t>Zw1-Magazin:</a:t>
            </a:r>
            <a:br>
              <a:rPr lang="de-DE" sz="2000" dirty="0" smtClean="0"/>
            </a:br>
            <a:r>
              <a:rPr lang="de-DE" sz="2000" dirty="0" smtClean="0"/>
              <a:t>Interim </a:t>
            </a:r>
            <a:r>
              <a:rPr lang="de-DE" sz="2000" dirty="0" smtClean="0">
                <a:sym typeface="Wingdings" panose="05000000000000000000" pitchFamily="2" charset="2"/>
              </a:rPr>
              <a:t>in </a:t>
            </a:r>
            <a:r>
              <a:rPr lang="de-DE" sz="2000" dirty="0" err="1" smtClean="0">
                <a:sym typeface="Wingdings" panose="05000000000000000000" pitchFamily="2" charset="2"/>
              </a:rPr>
              <a:t>Bibliotheca</a:t>
            </a:r>
            <a:r>
              <a:rPr lang="de-DE" sz="2000" dirty="0" smtClean="0">
                <a:sym typeface="Wingdings" panose="05000000000000000000" pitchFamily="2" charset="2"/>
              </a:rPr>
              <a:t> Albertina</a:t>
            </a:r>
            <a:endParaRPr lang="de-DE" sz="2000" dirty="0"/>
          </a:p>
        </p:txBody>
      </p:sp>
    </p:spTree>
    <p:extLst>
      <p:ext uri="{BB962C8B-B14F-4D97-AF65-F5344CB8AC3E}">
        <p14:creationId xmlns:p14="http://schemas.microsoft.com/office/powerpoint/2010/main" val="1253051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Bibliothek Informatik:</a:t>
            </a:r>
          </a:p>
          <a:p>
            <a:pPr marL="0" lvl="0" indent="0">
              <a:buNone/>
            </a:pPr>
            <a:endParaRPr lang="de-DE" dirty="0"/>
          </a:p>
          <a:p>
            <a:pPr lvl="0">
              <a:buFontTx/>
              <a:buChar char="-"/>
            </a:pPr>
            <a:r>
              <a:rPr lang="de-DE" sz="2000" dirty="0" smtClean="0"/>
              <a:t>Ein-Frau-Bibliothek – Bestand ca. 15.000</a:t>
            </a:r>
            <a:br>
              <a:rPr lang="de-DE" sz="2000" dirty="0" smtClean="0"/>
            </a:br>
            <a:endParaRPr lang="de-DE" sz="2000" dirty="0"/>
          </a:p>
          <a:p>
            <a:pPr lvl="0">
              <a:buFontTx/>
              <a:buChar char="-"/>
            </a:pPr>
            <a:r>
              <a:rPr lang="de-DE" sz="2000" dirty="0" smtClean="0"/>
              <a:t>RVK nur für Freihand - ca. 9.000 Bde. - selbstgestrickte Systematik</a:t>
            </a:r>
            <a:br>
              <a:rPr lang="de-DE" sz="2000" dirty="0" smtClean="0"/>
            </a:br>
            <a:endParaRPr lang="de-DE" sz="2000" dirty="0" smtClean="0"/>
          </a:p>
          <a:p>
            <a:pPr lvl="0">
              <a:buFontTx/>
              <a:buChar char="-"/>
            </a:pPr>
            <a:r>
              <a:rPr lang="de-DE" sz="2000" dirty="0" smtClean="0"/>
              <a:t>Bei Umarbeitung gleichzeitig Aussonderung</a:t>
            </a:r>
            <a:br>
              <a:rPr lang="de-DE" sz="2000" dirty="0" smtClean="0"/>
            </a:br>
            <a:endParaRPr lang="de-DE" sz="2000" dirty="0" smtClean="0"/>
          </a:p>
          <a:p>
            <a:pPr lvl="0">
              <a:buFontTx/>
              <a:buChar char="-"/>
            </a:pPr>
            <a:r>
              <a:rPr lang="de-DE" sz="2000" dirty="0" smtClean="0"/>
              <a:t>1 FR ca. 16 Stunden/Woche – RVK („RVK-Vorakzession“)</a:t>
            </a:r>
            <a:br>
              <a:rPr lang="de-DE" sz="2000" dirty="0" smtClean="0"/>
            </a:br>
            <a:endParaRPr lang="de-DE" sz="2000" dirty="0" smtClean="0"/>
          </a:p>
          <a:p>
            <a:pPr lvl="0">
              <a:buFontTx/>
              <a:buChar char="-"/>
            </a:pPr>
            <a:r>
              <a:rPr lang="de-DE" sz="2000" dirty="0" smtClean="0"/>
              <a:t>1 VZÄ Bibliothekarin – komplette Weiterbearbeitung</a:t>
            </a:r>
            <a:br>
              <a:rPr lang="de-DE" sz="2000" dirty="0" smtClean="0"/>
            </a:br>
            <a:endParaRPr lang="de-DE" sz="2000" dirty="0" smtClean="0"/>
          </a:p>
          <a:p>
            <a:pPr lvl="0">
              <a:buFontTx/>
              <a:buChar char="-"/>
            </a:pPr>
            <a:r>
              <a:rPr lang="de-DE" sz="2000" dirty="0" smtClean="0"/>
              <a:t>Fertigstellung nach 4 Monaten</a:t>
            </a:r>
            <a:endParaRPr lang="de-DE" sz="2000" dirty="0"/>
          </a:p>
        </p:txBody>
      </p:sp>
    </p:spTree>
    <p:extLst>
      <p:ext uri="{BB962C8B-B14F-4D97-AF65-F5344CB8AC3E}">
        <p14:creationId xmlns:p14="http://schemas.microsoft.com/office/powerpoint/2010/main" val="3466000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Bibliothek Mathematik:</a:t>
            </a:r>
          </a:p>
          <a:p>
            <a:pPr marL="0" lvl="0" indent="0">
              <a:buNone/>
            </a:pPr>
            <a:endParaRPr lang="de-DE" dirty="0"/>
          </a:p>
          <a:p>
            <a:pPr>
              <a:buFontTx/>
              <a:buChar char="-"/>
            </a:pPr>
            <a:r>
              <a:rPr lang="de-DE" sz="2000" dirty="0" smtClean="0"/>
              <a:t>Bestand ca. 60.000,</a:t>
            </a:r>
            <a:br>
              <a:rPr lang="de-DE" sz="2000" dirty="0" smtClean="0"/>
            </a:br>
            <a:r>
              <a:rPr lang="de-DE" sz="2000" dirty="0" smtClean="0"/>
              <a:t>davon ca. 2.000 in Leseraum</a:t>
            </a:r>
          </a:p>
          <a:p>
            <a:pPr>
              <a:buFontTx/>
              <a:buChar char="-"/>
            </a:pPr>
            <a:r>
              <a:rPr lang="de-DE" sz="2000" b="1" dirty="0" smtClean="0"/>
              <a:t>Ziel 50.000 in Freihand</a:t>
            </a:r>
          </a:p>
          <a:p>
            <a:pPr lvl="0">
              <a:buFontTx/>
              <a:buChar char="-"/>
            </a:pPr>
            <a:endParaRPr lang="de-DE" sz="2000" dirty="0" smtClean="0"/>
          </a:p>
          <a:p>
            <a:pPr lvl="0">
              <a:buFontTx/>
              <a:buChar char="-"/>
            </a:pPr>
            <a:r>
              <a:rPr lang="de-DE" sz="2000" dirty="0"/>
              <a:t>Haussystematik</a:t>
            </a:r>
          </a:p>
          <a:p>
            <a:pPr>
              <a:buFontTx/>
              <a:buChar char="-"/>
            </a:pPr>
            <a:r>
              <a:rPr lang="de-DE" sz="2000" dirty="0" smtClean="0"/>
              <a:t>Vorteil: systematische </a:t>
            </a:r>
            <a:r>
              <a:rPr lang="de-DE" sz="2000" dirty="0"/>
              <a:t>Aufstellung </a:t>
            </a:r>
            <a:r>
              <a:rPr lang="de-DE" sz="2000" dirty="0" smtClean="0"/>
              <a:t>auch im Magazin</a:t>
            </a:r>
            <a:br>
              <a:rPr lang="de-DE" sz="2000" dirty="0" smtClean="0"/>
            </a:br>
            <a:r>
              <a:rPr lang="de-DE" sz="2000" dirty="0" smtClean="0">
                <a:sym typeface="Wingdings" panose="05000000000000000000" pitchFamily="2" charset="2"/>
              </a:rPr>
              <a:t> </a:t>
            </a:r>
            <a:r>
              <a:rPr lang="de-DE" sz="2000" dirty="0" err="1" smtClean="0"/>
              <a:t>Konkordanzliste</a:t>
            </a:r>
            <a:r>
              <a:rPr lang="de-DE" sz="2000" dirty="0" smtClean="0"/>
              <a:t> möglich</a:t>
            </a:r>
          </a:p>
          <a:p>
            <a:pPr>
              <a:buFontTx/>
              <a:buChar char="-"/>
            </a:pPr>
            <a:endParaRPr lang="de-DE" sz="2000" dirty="0"/>
          </a:p>
          <a:p>
            <a:pPr lvl="0">
              <a:buFontTx/>
              <a:buChar char="-"/>
            </a:pPr>
            <a:r>
              <a:rPr lang="de-DE" sz="2000" dirty="0" smtClean="0"/>
              <a:t>FR 1 ca. 8 Stunden/Woche – RVK</a:t>
            </a:r>
          </a:p>
          <a:p>
            <a:pPr lvl="0">
              <a:buFontTx/>
              <a:buChar char="-"/>
            </a:pPr>
            <a:r>
              <a:rPr lang="de-DE" sz="2000" dirty="0" smtClean="0"/>
              <a:t>1 VZÄ Bibliothekarin – Katalogisierung</a:t>
            </a:r>
          </a:p>
          <a:p>
            <a:pPr lvl="0">
              <a:buFontTx/>
              <a:buChar char="-"/>
            </a:pPr>
            <a:r>
              <a:rPr lang="de-DE" sz="2000" dirty="0" smtClean="0"/>
              <a:t>1 VZÄ </a:t>
            </a:r>
            <a:r>
              <a:rPr lang="de-DE" sz="2000" dirty="0" err="1" smtClean="0"/>
              <a:t>FaMi</a:t>
            </a:r>
            <a:r>
              <a:rPr lang="de-DE" sz="2000" dirty="0" smtClean="0"/>
              <a:t> + SHK – Bekleben</a:t>
            </a:r>
          </a:p>
          <a:p>
            <a:pPr lvl="0">
              <a:buFontTx/>
              <a:buChar char="-"/>
            </a:pPr>
            <a:endParaRPr lang="de-DE" sz="2000" dirty="0" smtClean="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795" y="1270078"/>
            <a:ext cx="3072341" cy="2304256"/>
          </a:xfrm>
          <a:prstGeom prst="rect">
            <a:avLst/>
          </a:prstGeom>
        </p:spPr>
      </p:pic>
    </p:spTree>
    <p:extLst>
      <p:ext uri="{BB962C8B-B14F-4D97-AF65-F5344CB8AC3E}">
        <p14:creationId xmlns:p14="http://schemas.microsoft.com/office/powerpoint/2010/main" val="1907452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Bibliothek Mathematik – Auszug </a:t>
            </a:r>
            <a:r>
              <a:rPr lang="de-DE" dirty="0" err="1" smtClean="0"/>
              <a:t>Konkordanzliste</a:t>
            </a:r>
            <a:r>
              <a:rPr lang="de-DE" dirty="0" smtClean="0"/>
              <a:t>:</a:t>
            </a:r>
          </a:p>
        </p:txBody>
      </p:sp>
      <p:graphicFrame>
        <p:nvGraphicFramePr>
          <p:cNvPr id="5" name="Objekt 4"/>
          <p:cNvGraphicFramePr>
            <a:graphicFrameLocks noChangeAspect="1"/>
          </p:cNvGraphicFramePr>
          <p:nvPr>
            <p:extLst>
              <p:ext uri="{D42A27DB-BD31-4B8C-83A1-F6EECF244321}">
                <p14:modId xmlns:p14="http://schemas.microsoft.com/office/powerpoint/2010/main" val="544851171"/>
              </p:ext>
            </p:extLst>
          </p:nvPr>
        </p:nvGraphicFramePr>
        <p:xfrm>
          <a:off x="1905248" y="1772816"/>
          <a:ext cx="5210175" cy="4391025"/>
        </p:xfrm>
        <a:graphic>
          <a:graphicData uri="http://schemas.openxmlformats.org/presentationml/2006/ole">
            <mc:AlternateContent xmlns:mc="http://schemas.openxmlformats.org/markup-compatibility/2006">
              <mc:Choice xmlns:v="urn:schemas-microsoft-com:vml" Requires="v">
                <p:oleObj spid="_x0000_s1037" name="Arbeitsblatt" r:id="rId4" imgW="5210054" imgH="4391010" progId="Excel.Sheet.8">
                  <p:embed/>
                </p:oleObj>
              </mc:Choice>
              <mc:Fallback>
                <p:oleObj name="Arbeitsblatt" r:id="rId4" imgW="5210054" imgH="4391010" progId="Excel.Sheet.8">
                  <p:embed/>
                  <p:pic>
                    <p:nvPicPr>
                      <p:cNvPr id="0" name=""/>
                      <p:cNvPicPr/>
                      <p:nvPr/>
                    </p:nvPicPr>
                    <p:blipFill>
                      <a:blip r:embed="rId5"/>
                      <a:stretch>
                        <a:fillRect/>
                      </a:stretch>
                    </p:blipFill>
                    <p:spPr>
                      <a:xfrm>
                        <a:off x="1905248" y="1772816"/>
                        <a:ext cx="5210175" cy="4391025"/>
                      </a:xfrm>
                      <a:prstGeom prst="rect">
                        <a:avLst/>
                      </a:prstGeom>
                    </p:spPr>
                  </p:pic>
                </p:oleObj>
              </mc:Fallback>
            </mc:AlternateContent>
          </a:graphicData>
        </a:graphic>
      </p:graphicFrame>
    </p:spTree>
    <p:extLst>
      <p:ext uri="{BB962C8B-B14F-4D97-AF65-F5344CB8AC3E}">
        <p14:creationId xmlns:p14="http://schemas.microsoft.com/office/powerpoint/2010/main" val="1100684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Bibliothek Wirtschaftswissenschaft:</a:t>
            </a:r>
          </a:p>
          <a:p>
            <a:pPr marL="0" lvl="0" indent="0">
              <a:buNone/>
            </a:pPr>
            <a:endParaRPr lang="de-DE" dirty="0" smtClean="0"/>
          </a:p>
          <a:p>
            <a:pPr>
              <a:buFontTx/>
              <a:buChar char="-"/>
            </a:pPr>
            <a:r>
              <a:rPr lang="de-DE" sz="2000" dirty="0" smtClean="0"/>
              <a:t>Bestand ca. </a:t>
            </a:r>
            <a:r>
              <a:rPr lang="de-DE" sz="2000" dirty="0"/>
              <a:t>100.000 </a:t>
            </a:r>
            <a:r>
              <a:rPr lang="de-DE" sz="2000" dirty="0" smtClean="0"/>
              <a:t>- </a:t>
            </a:r>
            <a:r>
              <a:rPr lang="de-DE" sz="2000" dirty="0"/>
              <a:t>Ziel: ca. 80.000 Bde. </a:t>
            </a:r>
            <a:r>
              <a:rPr lang="de-DE" sz="2000" dirty="0" smtClean="0"/>
              <a:t>in Freihand</a:t>
            </a:r>
          </a:p>
          <a:p>
            <a:pPr>
              <a:buFontTx/>
              <a:buChar char="-"/>
            </a:pPr>
            <a:endParaRPr lang="de-DE" sz="2000" dirty="0" smtClean="0"/>
          </a:p>
          <a:p>
            <a:pPr lvl="0">
              <a:buFontTx/>
              <a:buChar char="-"/>
            </a:pPr>
            <a:r>
              <a:rPr lang="de-DE" sz="2000" dirty="0" smtClean="0"/>
              <a:t>RVK nur in Freihand und Lesesaal, ca. 20% des Bestandes</a:t>
            </a:r>
          </a:p>
          <a:p>
            <a:pPr lvl="0">
              <a:buFontTx/>
              <a:buChar char="-"/>
            </a:pPr>
            <a:endParaRPr lang="de-DE" sz="2000" dirty="0" smtClean="0"/>
          </a:p>
          <a:p>
            <a:pPr lvl="0">
              <a:buFontTx/>
              <a:buChar char="-"/>
            </a:pPr>
            <a:r>
              <a:rPr lang="de-DE" sz="2000" dirty="0" smtClean="0"/>
              <a:t>fachliche Auswahl nur eingeschränkt möglich</a:t>
            </a:r>
            <a:br>
              <a:rPr lang="de-DE" sz="2000" dirty="0" smtClean="0"/>
            </a:br>
            <a:r>
              <a:rPr lang="de-DE" sz="2000" dirty="0" smtClean="0"/>
              <a:t/>
            </a:r>
            <a:br>
              <a:rPr lang="de-DE" sz="2000" dirty="0" smtClean="0"/>
            </a:br>
            <a:r>
              <a:rPr lang="de-DE" sz="2000" dirty="0" smtClean="0">
                <a:sym typeface="Wingdings" panose="05000000000000000000" pitchFamily="2" charset="2"/>
              </a:rPr>
              <a:t>	FH und damit RVK ab Signatur A 20 000</a:t>
            </a:r>
            <a:br>
              <a:rPr lang="de-DE" sz="2000" dirty="0" smtClean="0">
                <a:sym typeface="Wingdings" panose="05000000000000000000" pitchFamily="2" charset="2"/>
              </a:rPr>
            </a:br>
            <a:endParaRPr lang="de-DE" sz="2000" dirty="0" smtClean="0">
              <a:sym typeface="Wingdings" panose="05000000000000000000" pitchFamily="2" charset="2"/>
            </a:endParaRPr>
          </a:p>
          <a:p>
            <a:pPr>
              <a:buFontTx/>
              <a:buChar char="-"/>
            </a:pPr>
            <a:r>
              <a:rPr lang="de-DE" sz="2000" dirty="0"/>
              <a:t>für FH vorgesehene Magazinbestände mussten im Magazin stehen bleiben und wurden doppelt beklebt</a:t>
            </a:r>
          </a:p>
          <a:p>
            <a:pPr marL="0" lvl="0" indent="0">
              <a:buNone/>
            </a:pPr>
            <a:endParaRPr lang="de-DE" sz="2000" dirty="0" smtClean="0"/>
          </a:p>
        </p:txBody>
      </p:sp>
    </p:spTree>
    <p:extLst>
      <p:ext uri="{BB962C8B-B14F-4D97-AF65-F5344CB8AC3E}">
        <p14:creationId xmlns:p14="http://schemas.microsoft.com/office/powerpoint/2010/main" val="4200540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864096"/>
          </a:xfrm>
        </p:spPr>
        <p:txBody>
          <a:bodyPr/>
          <a:lstStyle/>
          <a:p>
            <a:pPr eaLnBrk="1" hangingPunct="1">
              <a:buFont typeface="Arial" charset="0"/>
              <a:buNone/>
              <a:defRPr/>
            </a:pPr>
            <a:r>
              <a:rPr lang="de-DE" sz="2600" b="0" dirty="0">
                <a:solidFill>
                  <a:schemeClr val="accent1">
                    <a:lumMod val="75000"/>
                  </a:schemeClr>
                </a:solidFill>
              </a:rPr>
              <a:t>Vier Zweigbibliotheken werden zur Campus-Bibliothek</a:t>
            </a:r>
          </a:p>
        </p:txBody>
      </p:sp>
      <p:sp>
        <p:nvSpPr>
          <p:cNvPr id="3" name="Inhaltsplatzhalter 2"/>
          <p:cNvSpPr>
            <a:spLocks noGrp="1"/>
          </p:cNvSpPr>
          <p:nvPr>
            <p:ph idx="1"/>
          </p:nvPr>
        </p:nvSpPr>
        <p:spPr>
          <a:xfrm>
            <a:off x="611560" y="1199389"/>
            <a:ext cx="8013576" cy="4749891"/>
          </a:xfrm>
        </p:spPr>
        <p:txBody>
          <a:bodyPr/>
          <a:lstStyle/>
          <a:p>
            <a:pPr marL="0" lvl="0" indent="0">
              <a:buNone/>
            </a:pPr>
            <a:r>
              <a:rPr lang="de-DE" dirty="0" smtClean="0"/>
              <a:t>Bibliothek Wirtschaftswissenschaft:</a:t>
            </a:r>
          </a:p>
          <a:p>
            <a:pPr marL="0" lvl="0" indent="0">
              <a:buNone/>
            </a:pPr>
            <a:endParaRPr lang="de-DE" sz="2000" dirty="0" smtClean="0"/>
          </a:p>
          <a:p>
            <a:pPr>
              <a:buFontTx/>
              <a:buChar char="-"/>
            </a:pPr>
            <a:r>
              <a:rPr lang="de-DE" sz="2000" dirty="0" smtClean="0"/>
              <a:t>2 </a:t>
            </a:r>
            <a:r>
              <a:rPr lang="de-DE" sz="2000" dirty="0"/>
              <a:t>VZÄ Bibliothekarinnen – RVK aus SWB </a:t>
            </a:r>
            <a:br>
              <a:rPr lang="de-DE" sz="2000" dirty="0"/>
            </a:br>
            <a:r>
              <a:rPr lang="de-DE" sz="2000" dirty="0"/>
              <a:t>1 FR ca. 16 Stunden/Woche – RVK bei Fehlen im SWB</a:t>
            </a:r>
            <a:br>
              <a:rPr lang="de-DE" sz="2000" dirty="0"/>
            </a:br>
            <a:r>
              <a:rPr lang="de-DE" sz="2000" dirty="0"/>
              <a:t>2 VZÄ </a:t>
            </a:r>
            <a:r>
              <a:rPr lang="de-DE" sz="2000" dirty="0" err="1"/>
              <a:t>FaMi</a:t>
            </a:r>
            <a:r>
              <a:rPr lang="de-DE" sz="2000" dirty="0"/>
              <a:t> + 1 SHK </a:t>
            </a:r>
            <a:r>
              <a:rPr lang="de-DE" sz="2000" dirty="0" smtClean="0"/>
              <a:t>– Schlussstelle</a:t>
            </a:r>
            <a:br>
              <a:rPr lang="de-DE" sz="2000" dirty="0" smtClean="0"/>
            </a:br>
            <a:endParaRPr lang="de-DE" sz="2000" dirty="0"/>
          </a:p>
          <a:p>
            <a:pPr>
              <a:buFontTx/>
              <a:buChar char="-"/>
            </a:pPr>
            <a:r>
              <a:rPr lang="de-DE" sz="2000" dirty="0" smtClean="0"/>
              <a:t>2006: Feststellung, dass die Zeit knapp wird:</a:t>
            </a:r>
            <a:br>
              <a:rPr lang="de-DE" sz="2000" dirty="0" smtClean="0"/>
            </a:br>
            <a:r>
              <a:rPr lang="de-DE" sz="2000" dirty="0"/>
              <a:t/>
            </a:r>
            <a:br>
              <a:rPr lang="de-DE" sz="2000" dirty="0"/>
            </a:br>
            <a:r>
              <a:rPr lang="de-DE" sz="2000" dirty="0"/>
              <a:t>Report Titellisten aus Lokalsystem mit RVK (SWB</a:t>
            </a:r>
            <a:r>
              <a:rPr lang="de-DE" sz="2000" dirty="0" smtClean="0"/>
              <a:t>)</a:t>
            </a:r>
            <a:br>
              <a:rPr lang="de-DE" sz="2000" dirty="0" smtClean="0"/>
            </a:br>
            <a:r>
              <a:rPr lang="de-DE" sz="2000" dirty="0" smtClean="0">
                <a:sym typeface="Wingdings" panose="05000000000000000000" pitchFamily="2" charset="2"/>
              </a:rPr>
              <a:t> </a:t>
            </a:r>
            <a:r>
              <a:rPr lang="de-DE" sz="2000" dirty="0" smtClean="0"/>
              <a:t>Prüfung </a:t>
            </a:r>
            <a:r>
              <a:rPr lang="de-DE" sz="2000" dirty="0"/>
              <a:t>durch </a:t>
            </a:r>
            <a:r>
              <a:rPr lang="de-DE" sz="2000" dirty="0" smtClean="0"/>
              <a:t>Bibliothekarinnen + Katalogisierung</a:t>
            </a:r>
            <a:br>
              <a:rPr lang="de-DE" sz="2000" dirty="0" smtClean="0"/>
            </a:br>
            <a:r>
              <a:rPr lang="de-DE" sz="2000" dirty="0" smtClean="0">
                <a:sym typeface="Wingdings" panose="05000000000000000000" pitchFamily="2" charset="2"/>
              </a:rPr>
              <a:t> </a:t>
            </a:r>
            <a:r>
              <a:rPr lang="de-DE" sz="2000" dirty="0" smtClean="0"/>
              <a:t>anschließend Bekleben </a:t>
            </a:r>
            <a:r>
              <a:rPr lang="de-DE" sz="2000" dirty="0"/>
              <a:t>durch </a:t>
            </a:r>
            <a:r>
              <a:rPr lang="de-DE" sz="2000" dirty="0" smtClean="0"/>
              <a:t>SHK</a:t>
            </a:r>
            <a:br>
              <a:rPr lang="de-DE" sz="2000" dirty="0" smtClean="0"/>
            </a:br>
            <a:endParaRPr lang="de-DE" sz="2000" dirty="0" smtClean="0"/>
          </a:p>
          <a:p>
            <a:pPr>
              <a:buFontTx/>
              <a:buChar char="-"/>
            </a:pPr>
            <a:r>
              <a:rPr lang="de-DE" sz="2000" dirty="0" smtClean="0"/>
              <a:t>Ab 2007:</a:t>
            </a:r>
            <a:br>
              <a:rPr lang="de-DE" sz="2000" dirty="0" smtClean="0"/>
            </a:br>
            <a:r>
              <a:rPr lang="de-DE" sz="2000" dirty="0" smtClean="0"/>
              <a:t>2 zusätzliche SHK zum Bekleben v.a. Zeitschriftenbände</a:t>
            </a:r>
            <a:endParaRPr lang="de-DE" sz="2000" dirty="0"/>
          </a:p>
        </p:txBody>
      </p:sp>
    </p:spTree>
    <p:extLst>
      <p:ext uri="{BB962C8B-B14F-4D97-AF65-F5344CB8AC3E}">
        <p14:creationId xmlns:p14="http://schemas.microsoft.com/office/powerpoint/2010/main" val="1429483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UBL_blau_aria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1413</Words>
  <Application>Microsoft Office PowerPoint</Application>
  <PresentationFormat>Bildschirmpräsentation (4:3)</PresentationFormat>
  <Paragraphs>371</Paragraphs>
  <Slides>21</Slides>
  <Notes>21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21</vt:i4>
      </vt:variant>
    </vt:vector>
  </HeadingPairs>
  <TitlesOfParts>
    <vt:vector size="23" baseType="lpstr">
      <vt:lpstr>UBL_blau_arial</vt:lpstr>
      <vt:lpstr>Arbeitsblatt</vt:lpstr>
      <vt:lpstr>Aus vielen mach eins</vt:lpstr>
      <vt:lpstr>PowerPoint-Präsentation</vt:lpstr>
      <vt:lpstr>Vier Zweigbibliotheken werden zur Campus-Bibliothek</vt:lpstr>
      <vt:lpstr>Vier Zweigbibliotheken werden zur Campus-Bibliothek</vt:lpstr>
      <vt:lpstr>Vier Zweigbibliotheken werden zur Campus-Bibliothek</vt:lpstr>
      <vt:lpstr>Vier Zweigbibliotheken werden zur Campus-Bibliothek</vt:lpstr>
      <vt:lpstr>Vier Zweigbibliotheken werden zur Campus-Bibliothek</vt:lpstr>
      <vt:lpstr>Vier Zweigbibliotheken werden zur Campus-Bibliothek</vt:lpstr>
      <vt:lpstr>Vier Zweigbibliotheken werden zur Campus-Bibliothek</vt:lpstr>
      <vt:lpstr>Vier Zweigbibliotheken werden zur Campus-Bibliothek</vt:lpstr>
      <vt:lpstr>Vier Zweigbibliotheken werden zur Campus-Bibliothek</vt:lpstr>
      <vt:lpstr>Feierliche Eröffnung am 23. Oktober 2009</vt:lpstr>
      <vt:lpstr>Bibliothek Orientwissenschaften Ausgangslage 2009</vt:lpstr>
      <vt:lpstr>Bibliothek Orientwissenschaften 2009</vt:lpstr>
      <vt:lpstr>PowerPoint-Präsentation</vt:lpstr>
      <vt:lpstr>RVK – Lage in den Fachgebieten </vt:lpstr>
      <vt:lpstr>PowerPoint-Präsentation</vt:lpstr>
      <vt:lpstr>PowerPoint-Präsentation</vt:lpstr>
      <vt:lpstr>Bibliothek Orientwissenschaften 2009/2015</vt:lpstr>
      <vt:lpstr>„Life is what happens to you while you‘re busy making plans“</vt:lpstr>
      <vt:lpstr>Vielen Dank!</vt:lpstr>
    </vt:vector>
  </TitlesOfParts>
  <Company>Universitaet Leipzig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RVK-Umstellung</dc:title>
  <dc:creator>Stephan;Malkawi</dc:creator>
  <cp:lastModifiedBy>Barbara Peisl</cp:lastModifiedBy>
  <cp:revision>94</cp:revision>
  <cp:lastPrinted>2016-04-15T05:53:48Z</cp:lastPrinted>
  <dcterms:created xsi:type="dcterms:W3CDTF">2010-02-02T09:05:49Z</dcterms:created>
  <dcterms:modified xsi:type="dcterms:W3CDTF">2016-04-18T14:17:45Z</dcterms:modified>
</cp:coreProperties>
</file>